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0"/>
  </p:notesMasterIdLst>
  <p:sldIdLst>
    <p:sldId id="820" r:id="rId3"/>
    <p:sldId id="862" r:id="rId4"/>
    <p:sldId id="864" r:id="rId5"/>
    <p:sldId id="822" r:id="rId6"/>
    <p:sldId id="825" r:id="rId7"/>
    <p:sldId id="888" r:id="rId8"/>
    <p:sldId id="828" r:id="rId9"/>
    <p:sldId id="865" r:id="rId10"/>
    <p:sldId id="866" r:id="rId11"/>
    <p:sldId id="867" r:id="rId12"/>
    <p:sldId id="875" r:id="rId13"/>
    <p:sldId id="850" r:id="rId14"/>
    <p:sldId id="876" r:id="rId15"/>
    <p:sldId id="905" r:id="rId16"/>
    <p:sldId id="889" r:id="rId17"/>
    <p:sldId id="890" r:id="rId18"/>
    <p:sldId id="836" r:id="rId19"/>
    <p:sldId id="891" r:id="rId20"/>
    <p:sldId id="892" r:id="rId21"/>
    <p:sldId id="837" r:id="rId22"/>
    <p:sldId id="839" r:id="rId23"/>
    <p:sldId id="906" r:id="rId24"/>
    <p:sldId id="841" r:id="rId25"/>
    <p:sldId id="842" r:id="rId26"/>
    <p:sldId id="843" r:id="rId27"/>
    <p:sldId id="844" r:id="rId28"/>
    <p:sldId id="845" r:id="rId29"/>
    <p:sldId id="846" r:id="rId30"/>
    <p:sldId id="869" r:id="rId31"/>
    <p:sldId id="894" r:id="rId32"/>
    <p:sldId id="893" r:id="rId33"/>
    <p:sldId id="870" r:id="rId34"/>
    <p:sldId id="853" r:id="rId35"/>
    <p:sldId id="854" r:id="rId36"/>
    <p:sldId id="856" r:id="rId37"/>
    <p:sldId id="873" r:id="rId38"/>
    <p:sldId id="872" r:id="rId39"/>
    <p:sldId id="874" r:id="rId40"/>
    <p:sldId id="877" r:id="rId41"/>
    <p:sldId id="907" r:id="rId42"/>
    <p:sldId id="878" r:id="rId43"/>
    <p:sldId id="879" r:id="rId44"/>
    <p:sldId id="895" r:id="rId45"/>
    <p:sldId id="896" r:id="rId46"/>
    <p:sldId id="897" r:id="rId47"/>
    <p:sldId id="884" r:id="rId48"/>
    <p:sldId id="898" r:id="rId49"/>
    <p:sldId id="885" r:id="rId50"/>
    <p:sldId id="899" r:id="rId51"/>
    <p:sldId id="900" r:id="rId52"/>
    <p:sldId id="901" r:id="rId53"/>
    <p:sldId id="902" r:id="rId54"/>
    <p:sldId id="903" r:id="rId55"/>
    <p:sldId id="904" r:id="rId56"/>
    <p:sldId id="887" r:id="rId57"/>
    <p:sldId id="700" r:id="rId58"/>
    <p:sldId id="821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6" autoAdjust="0"/>
    <p:restoredTop sz="95890" autoAdjust="0"/>
  </p:normalViewPr>
  <p:slideViewPr>
    <p:cSldViewPr>
      <p:cViewPr>
        <p:scale>
          <a:sx n="110" d="100"/>
          <a:sy n="110" d="100"/>
        </p:scale>
        <p:origin x="-36" y="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311FF-F303-4054-8E0C-11BF4AC5785F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952DD-4F77-4CE8-8712-574F682FD3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82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952DD-4F77-4CE8-8712-574F682FD3F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7818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5073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0375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1955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26347-9DB2-4361-9796-910523FE38F1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29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576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3731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EE3FFFFE-4542-B148-A243-9A6F8D92E18D}" type="slidenum">
              <a:rPr lang="ru-RU" b="0">
                <a:solidFill>
                  <a:srgbClr val="000000"/>
                </a:solidFill>
              </a:rPr>
              <a:pPr eaLnBrk="1" hangingPunct="1"/>
              <a:t>13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18322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699841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D6A01-9593-8346-9E28-25097494885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2740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1026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601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70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685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967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7363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6889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144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805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017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643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5614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84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8205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884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4171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999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23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93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27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427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583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20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302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72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9965-0652-4E0C-AD27-5DBA3E768E64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718-9D03-4A99-B508-0897464B4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511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87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9.tiff"/><Relationship Id="rId7" Type="http://schemas.openxmlformats.org/officeDocument/2006/relationships/image" Target="../media/image32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5.tiff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46.tiff"/><Relationship Id="rId7" Type="http://schemas.openxmlformats.org/officeDocument/2006/relationships/image" Target="../media/image5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tiff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3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tiff"/><Relationship Id="rId7" Type="http://schemas.openxmlformats.org/officeDocument/2006/relationships/image" Target="../media/image86.tif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iff"/><Relationship Id="rId5" Type="http://schemas.openxmlformats.org/officeDocument/2006/relationships/image" Target="../media/image84.tiff"/><Relationship Id="rId4" Type="http://schemas.openxmlformats.org/officeDocument/2006/relationships/image" Target="../media/image83.tiff"/><Relationship Id="rId9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52536" y="116632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rgbClr val="F72272"/>
              </a:gs>
              <a:gs pos="16000">
                <a:srgbClr val="FF36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2844225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не упустить ни одного клиента</a:t>
            </a:r>
            <a:endParaRPr lang="ru-RU" sz="3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63888" y="3645024"/>
            <a:ext cx="1981200" cy="0"/>
          </a:xfrm>
          <a:prstGeom prst="line">
            <a:avLst/>
          </a:prstGeom>
          <a:ln w="12700">
            <a:solidFill>
              <a:srgbClr val="FFA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500" y="3786556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Риман </a:t>
            </a:r>
            <a:r>
              <a:rPr lang="ru-RU" dirty="0" err="1" smtClean="0">
                <a:solidFill>
                  <a:srgbClr val="FFFFFF"/>
                </a:solidFill>
              </a:rPr>
              <a:t>Фатыхов</a:t>
            </a:r>
            <a:endParaRPr lang="ru-RU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FFFFFF"/>
                </a:solidFill>
              </a:rPr>
              <a:t>Технический директор, ЛПТСИСТЕМС</a:t>
            </a:r>
            <a:endParaRPr lang="ru-RU" sz="12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C:\Users\filippov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8275" y="1219200"/>
            <a:ext cx="1187450" cy="7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956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95875"/>
            <a:ext cx="6776583" cy="1102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3200" b="1" dirty="0" smtClean="0">
                <a:latin typeface="Calibri"/>
                <a:ea typeface="Calibri"/>
                <a:cs typeface="Calibri"/>
              </a:rPr>
              <a:t>Конверсия на пальцах</a:t>
            </a:r>
            <a:endParaRPr lang="ru-RU" sz="3200" b="1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b="2011"/>
          <a:stretch/>
        </p:blipFill>
        <p:spPr>
          <a:xfrm>
            <a:off x="29494" y="2060848"/>
            <a:ext cx="91440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784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98218" y="2505598"/>
            <a:ext cx="3656677" cy="2585529"/>
            <a:chOff x="491131" y="1303751"/>
            <a:chExt cx="5924658" cy="408366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91131" y="1303751"/>
              <a:ext cx="5924658" cy="4083664"/>
              <a:chOff x="491131" y="1303751"/>
              <a:chExt cx="5924658" cy="4083664"/>
            </a:xfrm>
          </p:grpSpPr>
          <p:pic>
            <p:nvPicPr>
              <p:cNvPr id="15" name="Рисунок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936" r="9387"/>
              <a:stretch/>
            </p:blipFill>
            <p:spPr>
              <a:xfrm>
                <a:off x="491131" y="1303751"/>
                <a:ext cx="5924658" cy="4083664"/>
              </a:xfrm>
              <a:prstGeom prst="rect">
                <a:avLst/>
              </a:prstGeom>
            </p:spPr>
          </p:pic>
          <p:pic>
            <p:nvPicPr>
              <p:cNvPr id="16" name="Изображение 1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513" t="1262" r="51650" b="39510"/>
              <a:stretch/>
            </p:blipFill>
            <p:spPr>
              <a:xfrm>
                <a:off x="1739112" y="1990630"/>
                <a:ext cx="2956655" cy="2959742"/>
              </a:xfrm>
              <a:prstGeom prst="ellipse">
                <a:avLst/>
              </a:prstGeom>
            </p:spPr>
          </p:pic>
        </p:grpSp>
        <p:pic>
          <p:nvPicPr>
            <p:cNvPr id="10" name="Picture 2" descr="C:\Users\filippov\Desktop\Untitled-2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181" y="1580310"/>
              <a:ext cx="246045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filippov\Desktop\Untitled-3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526" y="1694117"/>
              <a:ext cx="346241" cy="232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filippov\Desktop\01.png"/>
            <p:cNvPicPr>
              <a:picLocks noChangeAspect="1" noChangeArrowheads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470" y="2906271"/>
              <a:ext cx="304800" cy="31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C:\Users\filippov\Desktop\06.png"/>
            <p:cNvPicPr>
              <a:picLocks noChangeAspect="1" noChangeArrowheads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067" y="2510353"/>
              <a:ext cx="346397" cy="24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 descr="C:\Users\filippov\Desktop\07.png"/>
            <p:cNvPicPr>
              <a:picLocks noChangeAspect="1" noChangeArrowheads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26" y="2007041"/>
              <a:ext cx="334755" cy="32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4463612" y="2005563"/>
            <a:ext cx="45440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 smtClean="0"/>
              <a:t>Мессенджеры</a:t>
            </a:r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 smtClean="0"/>
              <a:t>Соцсети</a:t>
            </a:r>
            <a:endParaRPr lang="ru-RU" sz="2400" dirty="0"/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en-US" sz="2400" dirty="0" smtClean="0"/>
              <a:t>CRM-</a:t>
            </a:r>
            <a:r>
              <a:rPr lang="ru-RU" sz="2400" dirty="0" smtClean="0"/>
              <a:t>Формы</a:t>
            </a:r>
            <a:endParaRPr lang="ru-RU" sz="2400" dirty="0"/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/>
              <a:t>Онлайн-чаты</a:t>
            </a:r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/>
              <a:t>Телефонные звонки</a:t>
            </a:r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en-US" sz="2400" dirty="0"/>
              <a:t>E-mail</a:t>
            </a:r>
            <a:endParaRPr lang="ru-RU" sz="2400" dirty="0"/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/>
              <a:t>Офлайн магазины</a:t>
            </a:r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/>
              <a:t>Интернет-магазины</a:t>
            </a:r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/>
              <a:t>И другие</a:t>
            </a:r>
          </a:p>
        </p:txBody>
      </p:sp>
      <p:pic>
        <p:nvPicPr>
          <p:cNvPr id="19" name="Picture 2" descr="C:\Users\filippov\Desktop\Untitled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23528" y="620688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alibri"/>
                <a:cs typeface="Calibri"/>
              </a:rPr>
              <a:t>Какие бывают каналы?</a:t>
            </a:r>
            <a:endParaRPr lang="ru-RU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04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2542534"/>
            <a:ext cx="4473586" cy="2980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401" y="2122271"/>
            <a:ext cx="489378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8503" indent="-13850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dirty="0"/>
              <a:t>Каналов продаж становится все </a:t>
            </a:r>
            <a:r>
              <a:rPr lang="ru-RU" dirty="0" smtClean="0"/>
              <a:t>больше,  и чтобы охватить новую аудиторию в них нужно присутствовать</a:t>
            </a:r>
          </a:p>
          <a:p>
            <a:pPr marL="138503" indent="-13850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endParaRPr lang="ru-RU" dirty="0"/>
          </a:p>
          <a:p>
            <a:pPr marL="138503" indent="-13850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dirty="0"/>
              <a:t>Множество </a:t>
            </a:r>
            <a:r>
              <a:rPr lang="ru-RU" dirty="0" smtClean="0"/>
              <a:t>каналов приводит к беспорядку в продажах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138503" indent="-13850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dirty="0"/>
              <a:t>Путаница и ошибки персонала снижают </a:t>
            </a:r>
            <a:r>
              <a:rPr lang="ru-RU" dirty="0" err="1"/>
              <a:t>клиентоориентированность</a:t>
            </a:r>
            <a:r>
              <a:rPr lang="ru-RU" dirty="0"/>
              <a:t> и </a:t>
            </a:r>
            <a:r>
              <a:rPr lang="ru-RU" dirty="0" smtClean="0"/>
              <a:t>лояльность клиентов</a:t>
            </a:r>
            <a:endParaRPr lang="ru-RU" dirty="0"/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620688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alibri"/>
                <a:cs typeface="Calibri"/>
              </a:rPr>
              <a:t>Бизнес в мире </a:t>
            </a:r>
            <a:r>
              <a:rPr lang="ru-RU" sz="2800" b="1" dirty="0" err="1" smtClean="0">
                <a:latin typeface="Calibri"/>
                <a:cs typeface="Calibri"/>
              </a:rPr>
              <a:t>омниканальности</a:t>
            </a:r>
            <a:endParaRPr lang="ru-RU" sz="2800" b="1" dirty="0" smtClean="0">
              <a:latin typeface="Calibri"/>
              <a:cs typeface="Calibri"/>
            </a:endParaRPr>
          </a:p>
          <a:p>
            <a:endParaRPr lang="ru-RU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302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7984" y="1386056"/>
            <a:ext cx="395451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Готовая система управления взаимоотношениями с клиентами</a:t>
            </a:r>
            <a:br>
              <a:rPr lang="ru-RU" dirty="0"/>
            </a:br>
            <a:endParaRPr lang="ru-RU" dirty="0"/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собирает клиентскую </a:t>
            </a:r>
            <a:r>
              <a:rPr lang="ru-RU" dirty="0" smtClean="0"/>
              <a:t>базу со всех каналов коммуникаций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дает набор инструментов для работы с ней</a:t>
            </a:r>
            <a:br>
              <a:rPr lang="ru-RU" dirty="0"/>
            </a:br>
            <a:endParaRPr lang="ru-RU" dirty="0"/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контролирует все коммуникации и </a:t>
            </a:r>
            <a:r>
              <a:rPr lang="ru-RU" dirty="0" smtClean="0"/>
              <a:t>продажи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дает подсказки менеджерам, что нужно делать по каждому контакту и сделке</a:t>
            </a:r>
            <a:endParaRPr lang="ru-RU" dirty="0"/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620688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alibri"/>
                <a:cs typeface="Calibri"/>
              </a:rPr>
              <a:t>CRM </a:t>
            </a:r>
            <a:r>
              <a:rPr lang="ru-RU" sz="2800" b="1" dirty="0" smtClean="0">
                <a:latin typeface="Calibri"/>
                <a:cs typeface="Calibri"/>
              </a:rPr>
              <a:t>Битрикс24 объединяет все каналы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0" y="1844824"/>
            <a:ext cx="4538135" cy="3050734"/>
            <a:chOff x="585673" y="1066800"/>
            <a:chExt cx="8506046" cy="4594448"/>
          </a:xfrm>
        </p:grpSpPr>
        <p:pic>
          <p:nvPicPr>
            <p:cNvPr id="8" name="Picture 2" descr="C:\Users\filippov\Desktop\mac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20" t="2797" r="5867" b="7393"/>
            <a:stretch/>
          </p:blipFill>
          <p:spPr bwMode="auto">
            <a:xfrm>
              <a:off x="585673" y="1066800"/>
              <a:ext cx="8506046" cy="4594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Изображение 2"/>
            <p:cNvPicPr>
              <a:picLocks noChangeAspect="1"/>
            </p:cNvPicPr>
            <p:nvPr/>
          </p:nvPicPr>
          <p:blipFill rotWithShape="1">
            <a:blip r:embed="rId5" cstate="print"/>
            <a:srcRect b="8264"/>
            <a:stretch/>
          </p:blipFill>
          <p:spPr>
            <a:xfrm>
              <a:off x="1866282" y="1438922"/>
              <a:ext cx="5946078" cy="348828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xmlns="" val="125586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1478" y="857250"/>
            <a:ext cx="6341044" cy="51435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86100" y="3682425"/>
            <a:ext cx="297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buSzPct val="100000"/>
              <a:defRPr sz="1800"/>
            </a:pPr>
            <a:r>
              <a:rPr lang="en-US" sz="1400" b="0" dirty="0">
                <a:latin typeface="Calibri" charset="0"/>
                <a:ea typeface="Calibri" charset="0"/>
                <a:cs typeface="Calibri" charset="0"/>
              </a:rPr>
              <a:t>12 </a:t>
            </a:r>
            <a:r>
              <a:rPr lang="ru-RU" sz="1400" b="0" dirty="0">
                <a:latin typeface="Calibri" charset="0"/>
                <a:ea typeface="Calibri" charset="0"/>
                <a:cs typeface="Calibri" charset="0"/>
              </a:rPr>
              <a:t>цифровых каналов коммуникации с клиентами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5676" y="2052448"/>
            <a:ext cx="1092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Бесплатно</a:t>
            </a:r>
            <a:endParaRPr lang="ru-RU" sz="1800" b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225845" y="3206751"/>
            <a:ext cx="530225" cy="530225"/>
          </a:xfrm>
          <a:prstGeom prst="ellipse">
            <a:avLst/>
          </a:prstGeom>
          <a:noFill/>
          <a:ln>
            <a:solidFill>
              <a:srgbClr val="6DF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966432" y="4221521"/>
            <a:ext cx="530225" cy="530225"/>
          </a:xfrm>
          <a:prstGeom prst="ellipse">
            <a:avLst/>
          </a:prstGeom>
          <a:noFill/>
          <a:ln>
            <a:solidFill>
              <a:srgbClr val="6DF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217132" y="4939071"/>
            <a:ext cx="530225" cy="530225"/>
          </a:xfrm>
          <a:prstGeom prst="ellipse">
            <a:avLst/>
          </a:prstGeom>
          <a:noFill/>
          <a:ln>
            <a:solidFill>
              <a:srgbClr val="6DF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226407" y="4939071"/>
            <a:ext cx="530225" cy="530225"/>
          </a:xfrm>
          <a:prstGeom prst="ellipse">
            <a:avLst/>
          </a:prstGeom>
          <a:noFill/>
          <a:ln>
            <a:solidFill>
              <a:srgbClr val="6DF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52106" y="4483875"/>
            <a:ext cx="16582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>
                <a:solidFill>
                  <a:srgbClr val="00B5FF"/>
                </a:solidFill>
                <a:latin typeface="Calibri" charset="0"/>
                <a:ea typeface="Calibri" charset="0"/>
                <a:cs typeface="Calibri" charset="0"/>
              </a:rPr>
              <a:t>Интегрировано с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CRM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6881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91042" y="2708920"/>
            <a:ext cx="3733800" cy="3195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Создание нескольких «линий» (например: для продаж и поддержки)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Идентификация клиента в </a:t>
            </a:r>
            <a:r>
              <a:rPr lang="en-US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CRM</a:t>
            </a: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Запись всех «разговоров» в </a:t>
            </a:r>
            <a:r>
              <a:rPr lang="en-US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CRM</a:t>
            </a: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Статистика по работе с сообщениями клиентов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Анализ уровня удовлетворенности клиента </a:t>
            </a:r>
            <a:endParaRPr lang="ru-RU" sz="1600" b="0" dirty="0" smtClean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Автоматический запрос контактов клиента</a:t>
            </a:r>
            <a:endParaRPr lang="ru-RU" sz="1600" b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1573" y="2721982"/>
            <a:ext cx="4050426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Объедин</a:t>
            </a:r>
            <a:r>
              <a:rPr lang="ru-RU" sz="16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ение</a:t>
            </a:r>
            <a:r>
              <a:rPr lang="ru-RU" sz="1600" b="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12 цифровых </a:t>
            </a: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каналов коммуникаций с </a:t>
            </a:r>
            <a:r>
              <a:rPr lang="ru-RU" sz="1600" b="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клиентами</a:t>
            </a:r>
            <a:r>
              <a:rPr lang="en-US" sz="1600" b="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:</a:t>
            </a:r>
            <a:endParaRPr lang="ru-RU" sz="1600" b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03597">
              <a:buClr>
                <a:srgbClr val="3991E0"/>
              </a:buClr>
            </a:pPr>
            <a:r>
              <a:rPr lang="ru-RU" sz="1600" b="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Вконтакте</a:t>
            </a: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 </a:t>
            </a:r>
            <a:r>
              <a:rPr lang="en-US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Facebook</a:t>
            </a: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 Телеграмм, </a:t>
            </a:r>
            <a:r>
              <a:rPr lang="en-US" sz="1600" b="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Skype</a:t>
            </a:r>
            <a:r>
              <a:rPr lang="en-US" sz="16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 </a:t>
            </a:r>
            <a:r>
              <a:rPr lang="en-US" sz="1600" b="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Viber</a:t>
            </a:r>
            <a:r>
              <a:rPr lang="en-US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 </a:t>
            </a:r>
            <a:r>
              <a:rPr lang="en-US" sz="1600" b="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Whatsapp</a:t>
            </a: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1600" b="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 Instagram</a:t>
            </a:r>
            <a:r>
              <a:rPr lang="ru-RU" sz="1600" b="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и другие</a:t>
            </a:r>
            <a:endParaRPr lang="ru-RU" sz="16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Распределение сообщений по </a:t>
            </a: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правилам </a:t>
            </a:r>
            <a:r>
              <a:rPr lang="ru-RU" sz="1600" b="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очереди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Перенаправление сообщений </a:t>
            </a: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другим сотрудникам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Общение с </a:t>
            </a:r>
            <a:r>
              <a:rPr lang="ru-RU" sz="1600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клиентом в реальном времени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" y="476672"/>
            <a:ext cx="9143999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Открытые линии в Битрикс24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010504" y="1340768"/>
            <a:ext cx="1122994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4990" t="7990" r="13178" b="9000"/>
          <a:stretch/>
        </p:blipFill>
        <p:spPr>
          <a:xfrm>
            <a:off x="4413704" y="1447593"/>
            <a:ext cx="549126" cy="55703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3135" y="1508948"/>
            <a:ext cx="420839" cy="420839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3733" y="1508943"/>
            <a:ext cx="434332" cy="434332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1912" y="1412792"/>
            <a:ext cx="600028" cy="586937"/>
          </a:xfrm>
          <a:prstGeom prst="rect">
            <a:avLst/>
          </a:prstGeom>
        </p:spPr>
      </p:pic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4590037" y="2924956"/>
            <a:ext cx="0" cy="236229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Изображение 8"/>
          <p:cNvPicPr>
            <a:picLocks noChangeAspect="1"/>
          </p:cNvPicPr>
          <p:nvPr/>
        </p:nvPicPr>
        <p:blipFill rotWithShape="1">
          <a:blip r:embed="rId7" cstate="print"/>
          <a:srcRect l="17309" t="18598" r="18384" b="15283"/>
          <a:stretch/>
        </p:blipFill>
        <p:spPr>
          <a:xfrm>
            <a:off x="5076056" y="1453584"/>
            <a:ext cx="590630" cy="607271"/>
          </a:xfrm>
          <a:prstGeom prst="rect">
            <a:avLst/>
          </a:prstGeom>
        </p:spPr>
      </p:pic>
      <p:pic>
        <p:nvPicPr>
          <p:cNvPr id="22" name="Изображение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96139" y="1481723"/>
            <a:ext cx="507129" cy="5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940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4704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Чат-</a:t>
            </a:r>
            <a:r>
              <a:rPr lang="ru-RU" sz="3200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трекер</a:t>
            </a:r>
            <a:endParaRPr lang="ru-RU" sz="3200" dirty="0" smtClean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130256"/>
            <a:ext cx="38862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b="0" dirty="0" smtClean="0">
                <a:latin typeface="Calibri" charset="0"/>
                <a:ea typeface="Calibri" charset="0"/>
                <a:cs typeface="Calibri" charset="0"/>
              </a:rPr>
              <a:t>Автопоиск по тексту сообщения в чате Открытых линий: номер телефона, </a:t>
            </a:r>
            <a:r>
              <a:rPr lang="en-US" sz="1600" b="0" dirty="0" smtClean="0"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ru-RU" sz="1600" b="0" dirty="0" smtClean="0"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sz="1600" b="0" dirty="0" smtClean="0">
                <a:latin typeface="Calibri" charset="0"/>
                <a:ea typeface="Calibri" charset="0"/>
                <a:cs typeface="Calibri" charset="0"/>
              </a:rPr>
              <a:t>mail</a:t>
            </a:r>
            <a:r>
              <a:rPr lang="ru-RU" sz="1600" b="0" dirty="0" smtClean="0">
                <a:latin typeface="Calibri" charset="0"/>
                <a:ea typeface="Calibri" charset="0"/>
                <a:cs typeface="Calibri" charset="0"/>
              </a:rPr>
              <a:t>, имя/фамилия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b="0" dirty="0" smtClean="0">
                <a:latin typeface="Calibri" charset="0"/>
                <a:ea typeface="Calibri" charset="0"/>
                <a:cs typeface="Calibri" charset="0"/>
              </a:rPr>
              <a:t>Автоматическое сохранение данных в </a:t>
            </a:r>
            <a:r>
              <a:rPr lang="en-US" sz="1600" b="0" dirty="0" smtClean="0">
                <a:latin typeface="Calibri" charset="0"/>
                <a:ea typeface="Calibri" charset="0"/>
                <a:cs typeface="Calibri" charset="0"/>
              </a:rPr>
              <a:t>CRM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b="0" dirty="0" smtClean="0">
                <a:latin typeface="Calibri" charset="0"/>
                <a:ea typeface="Calibri" charset="0"/>
                <a:cs typeface="Calibri" charset="0"/>
              </a:rPr>
              <a:t>Если клиент не найден в базе, в </a:t>
            </a:r>
            <a:r>
              <a:rPr lang="en-US" sz="1600" b="0" dirty="0" smtClean="0">
                <a:latin typeface="Calibri" charset="0"/>
                <a:ea typeface="Calibri" charset="0"/>
                <a:cs typeface="Calibri" charset="0"/>
              </a:rPr>
              <a:t>CRM </a:t>
            </a:r>
            <a:r>
              <a:rPr lang="ru-RU" sz="1600" b="0" dirty="0" smtClean="0">
                <a:latin typeface="Calibri" charset="0"/>
                <a:ea typeface="Calibri" charset="0"/>
                <a:cs typeface="Calibri" charset="0"/>
              </a:rPr>
              <a:t>будет создан новый </a:t>
            </a:r>
            <a:r>
              <a:rPr lang="ru-RU" sz="1600" b="0" dirty="0" err="1" smtClean="0">
                <a:latin typeface="Calibri" charset="0"/>
                <a:ea typeface="Calibri" charset="0"/>
                <a:cs typeface="Calibri" charset="0"/>
              </a:rPr>
              <a:t>лид</a:t>
            </a:r>
            <a:endParaRPr lang="ru-RU" sz="1600" b="0" dirty="0" smtClean="0">
              <a:latin typeface="Calibri" charset="0"/>
              <a:ea typeface="Calibri" charset="0"/>
              <a:cs typeface="Calibri" charset="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b="0" dirty="0" smtClean="0">
                <a:latin typeface="Calibri" charset="0"/>
                <a:ea typeface="Calibri" charset="0"/>
                <a:cs typeface="Calibri" charset="0"/>
              </a:rPr>
              <a:t>Подсказки из </a:t>
            </a:r>
            <a:r>
              <a:rPr lang="en-US" sz="1600" b="0" dirty="0" smtClean="0">
                <a:latin typeface="Calibri" charset="0"/>
                <a:ea typeface="Calibri" charset="0"/>
                <a:cs typeface="Calibri" charset="0"/>
              </a:rPr>
              <a:t>CRM</a:t>
            </a:r>
            <a:r>
              <a:rPr lang="ru-RU" sz="1600" b="0" dirty="0" smtClean="0">
                <a:latin typeface="Calibri" charset="0"/>
                <a:ea typeface="Calibri" charset="0"/>
                <a:cs typeface="Calibri" charset="0"/>
              </a:rPr>
              <a:t> («</a:t>
            </a: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б</a:t>
            </a:r>
            <a:r>
              <a:rPr lang="ru-RU" sz="1600" b="0" dirty="0" smtClean="0">
                <a:latin typeface="Calibri" charset="0"/>
                <a:ea typeface="Calibri" charset="0"/>
                <a:cs typeface="Calibri" charset="0"/>
              </a:rPr>
              <a:t>огатые ссылки»): если </a:t>
            </a: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клиента </a:t>
            </a:r>
            <a:r>
              <a:rPr lang="ru-RU" sz="1600" b="0" dirty="0" smtClean="0">
                <a:latin typeface="Calibri" charset="0"/>
                <a:ea typeface="Calibri" charset="0"/>
                <a:cs typeface="Calibri" charset="0"/>
              </a:rPr>
              <a:t>узнали, </a:t>
            </a: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в чате появляется </a:t>
            </a:r>
            <a:r>
              <a:rPr lang="ru-RU" sz="1600" b="0" dirty="0" smtClean="0">
                <a:latin typeface="Calibri" charset="0"/>
                <a:ea typeface="Calibri" charset="0"/>
                <a:cs typeface="Calibri" charset="0"/>
              </a:rPr>
              <a:t>сводка о </a:t>
            </a: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клиенте</a:t>
            </a:r>
            <a:endParaRPr lang="ru-RU" sz="1600" b="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1403484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buSzPct val="100000"/>
              <a:defRPr sz="1800"/>
            </a:pPr>
            <a:r>
              <a:rPr lang="ru-RU" sz="1800" b="0" dirty="0" smtClean="0">
                <a:latin typeface="Calibri" charset="0"/>
                <a:ea typeface="Calibri" charset="0"/>
                <a:cs typeface="Calibri" charset="0"/>
              </a:rPr>
              <a:t>Автоматическая проверка и поиск клиента по базе </a:t>
            </a:r>
            <a:r>
              <a:rPr lang="en-US" sz="1800" b="0" dirty="0" smtClean="0">
                <a:latin typeface="Calibri" charset="0"/>
                <a:ea typeface="Calibri" charset="0"/>
                <a:cs typeface="Calibri" charset="0"/>
              </a:rPr>
              <a:t>CRM</a:t>
            </a:r>
            <a:endParaRPr lang="ru-RU" b="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 cstate="print"/>
          <a:srcRect l="14248" t="13232" r="14980" b="14074"/>
          <a:stretch/>
        </p:blipFill>
        <p:spPr>
          <a:xfrm>
            <a:off x="4746567" y="2234205"/>
            <a:ext cx="4222865" cy="2808312"/>
          </a:xfrm>
          <a:prstGeom prst="rect">
            <a:avLst/>
          </a:prstGeom>
          <a:ln w="25400">
            <a:solidFill>
              <a:srgbClr val="33CCFF"/>
            </a:solidFill>
          </a:ln>
        </p:spPr>
      </p:pic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794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2809" y="2219582"/>
            <a:ext cx="4679576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Один онлайн-чат – одна открытая линия 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Легко поставить на любой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сайт (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HTML-</a:t>
            </a: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код)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Настройка внешнего вида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Настройка параметров показа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Публичная страница для открытой линии (например, канал для отдела маркетинга, продаж)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Интеграция с Открытыми линиями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Интеграция с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CRM </a:t>
            </a:r>
            <a:endParaRPr lang="ru-RU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Адаптивный дизайн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241" y="803726"/>
            <a:ext cx="639635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 algn="l"/>
            <a:r>
              <a:rPr lang="ru-RU" sz="3200" dirty="0"/>
              <a:t>Онлайн-чат на сайт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241" y="1875229"/>
            <a:ext cx="6706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Онлайн-чат на сайт становится одним из каналов открытых линий 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l="74707" t="10508" r="3393" b="9946"/>
          <a:stretch/>
        </p:blipFill>
        <p:spPr>
          <a:xfrm>
            <a:off x="6297834" y="533400"/>
            <a:ext cx="2236566" cy="5339174"/>
          </a:xfrm>
          <a:prstGeom prst="rect">
            <a:avLst/>
          </a:prstGeom>
          <a:ln>
            <a:solidFill>
              <a:srgbClr val="00A9FD"/>
            </a:solidFill>
          </a:ln>
        </p:spPr>
      </p:pic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513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278320"/>
            <a:ext cx="439248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Битрикс24 автоматически запросит телефон, e-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mail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и имя клиента в чате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Когда операторов нет на месте, клиент может оставить e-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mail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и получит ответ из чата на почту.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Клиент может отправить себе на почту всю переписку в чате, а вы получите его e-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mail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240" y="828049"/>
            <a:ext cx="8453760" cy="584727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 smtClean="0"/>
              <a:t>Автоматический запрос контактов</a:t>
            </a:r>
            <a:r>
              <a:rPr lang="en-US" sz="3200" dirty="0" smtClean="0"/>
              <a:t> </a:t>
            </a:r>
            <a:r>
              <a:rPr lang="ru-RU" sz="3200" dirty="0" smtClean="0"/>
              <a:t>клиента</a:t>
            </a:r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700808"/>
            <a:ext cx="4128566" cy="36004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1763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278320"/>
            <a:ext cx="4392488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Клиент ставит чату Нравится / Не нравится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Руководитель оценивает чат по пятибалльной шкале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Все оценки собираются в статистике по Открытым линиям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основе оценок легко построить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KPI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для контакт-центра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404664"/>
            <a:ext cx="9144000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Оценка чатов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1043444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buSzPct val="100000"/>
              <a:defRPr sz="1800"/>
            </a:pPr>
            <a:r>
              <a:rPr lang="ru-RU" sz="1800" b="0" dirty="0" smtClean="0">
                <a:latin typeface="Calibri" charset="0"/>
                <a:ea typeface="Calibri" charset="0"/>
                <a:cs typeface="Calibri" charset="0"/>
              </a:rPr>
              <a:t>От клиента и от руководителя</a:t>
            </a:r>
            <a:endParaRPr lang="ru-RU" b="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004048" y="1684220"/>
            <a:ext cx="4071033" cy="5193675"/>
            <a:chOff x="1902063" y="1664325"/>
            <a:chExt cx="4071033" cy="5193675"/>
          </a:xfrm>
        </p:grpSpPr>
        <p:pic>
          <p:nvPicPr>
            <p:cNvPr id="12" name="01_Male_iPhone7_SamsungS7edge_Classic_FrontView.png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l="948" t="1895" r="20693" b="26167"/>
            <a:stretch/>
          </p:blipFill>
          <p:spPr>
            <a:xfrm flipH="1">
              <a:off x="1902063" y="1664325"/>
              <a:ext cx="4071033" cy="519367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2790" y="2551692"/>
              <a:ext cx="1790258" cy="3182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68682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90156" y="620688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Привлечение и удержание клиентов – важный элемент ведения бизнеса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3142" y="62401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995936" y="1844824"/>
            <a:ext cx="446449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r>
              <a:rPr lang="ru-RU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Каждый потерянный клиент на любом этапе продаж </a:t>
            </a:r>
          </a:p>
          <a:p>
            <a:pPr>
              <a:spcBef>
                <a:spcPts val="600"/>
              </a:spcBef>
              <a:buClr>
                <a:srgbClr val="00B0F0"/>
              </a:buClr>
            </a:pPr>
            <a:r>
              <a:rPr lang="ru-RU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не просто упущенная прибыль, а деньги в карман вашим конкурентам.</a:t>
            </a:r>
            <a:endParaRPr lang="ru-RU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ru-RU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r>
              <a:rPr lang="ru-RU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Получайте высший бал на каждом шаге общения с клиентом, конвертируйте в прибыль.</a:t>
            </a:r>
          </a:p>
          <a:p>
            <a:pPr>
              <a:spcBef>
                <a:spcPts val="600"/>
              </a:spcBef>
              <a:buClr>
                <a:srgbClr val="00B0F0"/>
              </a:buClr>
            </a:pPr>
            <a:r>
              <a:rPr lang="en-US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CRM </a:t>
            </a:r>
            <a:r>
              <a:rPr lang="ru-RU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Битрикс24 – инструмент, который заточен на предоставление лучшего сервиса вашим клиентам, и на увеличение продаж.</a:t>
            </a:r>
            <a:endParaRPr lang="ru-RU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16832"/>
            <a:ext cx="3600400" cy="3600400"/>
          </a:xfrm>
          <a:prstGeom prst="rect">
            <a:avLst/>
          </a:prstGeom>
        </p:spPr>
      </p:pic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679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2528" y="1782690"/>
            <a:ext cx="311549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форма обратной связи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анкета клиента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заявка на кредит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регистрация на мероприятие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запись на прием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предзаказ</a:t>
            </a: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1400" b="0" dirty="0">
                <a:latin typeface="Calibri" panose="020F0502020204030204" pitchFamily="34" charset="0"/>
                <a:cs typeface="Calibri" panose="020F0502020204030204" pitchFamily="34" charset="0"/>
              </a:rPr>
              <a:t>резюме и т.д.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56046"/>
            <a:ext cx="9143999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sz="3200" dirty="0" smtClean="0"/>
              <a:t>CRM</a:t>
            </a:r>
            <a:r>
              <a:rPr lang="ru-RU" sz="3200" dirty="0" smtClean="0"/>
              <a:t>-формы</a:t>
            </a:r>
            <a:endParaRPr lang="ru-RU" sz="32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3810000" y="1676400"/>
            <a:ext cx="4953000" cy="3024478"/>
            <a:chOff x="5305094" y="1351003"/>
            <a:chExt cx="6613638" cy="3930441"/>
          </a:xfrm>
        </p:grpSpPr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26366" y="1497053"/>
              <a:ext cx="6288332" cy="3634286"/>
            </a:xfrm>
            <a:prstGeom prst="rect">
              <a:avLst/>
            </a:prstGeom>
            <a:ln w="6350" cap="rnd">
              <a:noFill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5305094" y="1351003"/>
              <a:ext cx="6613638" cy="3930441"/>
            </a:xfrm>
            <a:prstGeom prst="rect">
              <a:avLst/>
            </a:prstGeom>
            <a:noFill/>
            <a:ln w="12700"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016844" y="5095601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Цель </a:t>
            </a:r>
            <a:r>
              <a:rPr lang="ru-RU" sz="1600" b="0" dirty="0">
                <a:latin typeface="Calibri" panose="020F0502020204030204" pitchFamily="34" charset="0"/>
                <a:cs typeface="Calibri" panose="020F0502020204030204" pitchFamily="34" charset="0"/>
              </a:rPr>
              <a:t>любой веб-формы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0" dirty="0">
                <a:latin typeface="Calibri" panose="020F0502020204030204" pitchFamily="34" charset="0"/>
                <a:cs typeface="Calibri" panose="020F0502020204030204" pitchFamily="34" charset="0"/>
              </a:rPr>
              <a:t>– получить контакт, </a:t>
            </a:r>
            <a:r>
              <a:rPr lang="ru-RU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лид</a:t>
            </a:r>
            <a:r>
              <a:rPr lang="ru-RU" sz="1600" b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0" dirty="0">
                <a:latin typeface="Calibri" panose="020F0502020204030204" pitchFamily="34" charset="0"/>
                <a:cs typeface="Calibri" panose="020F0502020204030204" pitchFamily="34" charset="0"/>
              </a:rPr>
              <a:t>дополнить информацию о клиенте и записать все это в 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CRM</a:t>
            </a:r>
            <a:endParaRPr lang="ru-RU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376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6" y="531208"/>
            <a:ext cx="9143999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ru-RU" sz="3200" dirty="0"/>
              <a:t>Готовые </a:t>
            </a:r>
            <a:r>
              <a:rPr lang="en-US" sz="3200" dirty="0"/>
              <a:t>CRM-</a:t>
            </a:r>
            <a:r>
              <a:rPr lang="ru-RU" sz="3200" dirty="0"/>
              <a:t>формы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b="7306"/>
          <a:stretch/>
        </p:blipFill>
        <p:spPr>
          <a:xfrm>
            <a:off x="1179842" y="1877720"/>
            <a:ext cx="2964776" cy="40170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26596" y="3016071"/>
            <a:ext cx="3864769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B3F6"/>
              </a:buClr>
              <a:buFont typeface="Arial" charset="0"/>
              <a:buChar char="•"/>
            </a:pPr>
            <a:r>
              <a:rPr lang="ru-RU" sz="1800" b="0" dirty="0">
                <a:latin typeface="Calibri" panose="020F0502020204030204" pitchFamily="34" charset="0"/>
                <a:cs typeface="Calibri" panose="020F0502020204030204" pitchFamily="34" charset="0"/>
              </a:rPr>
              <a:t>Контактные данные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B3F6"/>
              </a:buClr>
              <a:buFont typeface="Arial" charset="0"/>
              <a:buChar char="•"/>
            </a:pPr>
            <a:r>
              <a:rPr lang="ru-RU" sz="1800" b="0" dirty="0">
                <a:latin typeface="Calibri" panose="020F0502020204030204" pitchFamily="34" charset="0"/>
                <a:cs typeface="Calibri" panose="020F0502020204030204" pitchFamily="34" charset="0"/>
              </a:rPr>
              <a:t>Оценка качества обслуживания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B3F6"/>
              </a:buClr>
              <a:buFont typeface="Arial" charset="0"/>
              <a:buChar char="•"/>
            </a:pPr>
            <a:r>
              <a:rPr lang="ru-RU" sz="1800" b="0" dirty="0">
                <a:latin typeface="Calibri" panose="020F0502020204030204" pitchFamily="34" charset="0"/>
                <a:cs typeface="Calibri" panose="020F0502020204030204" pitchFamily="34" charset="0"/>
              </a:rPr>
              <a:t>Обращение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B3F6"/>
              </a:buClr>
              <a:buFont typeface="Arial" charset="0"/>
              <a:buChar char="•"/>
            </a:pPr>
            <a:r>
              <a:rPr lang="ru-RU" sz="1800" b="0" dirty="0">
                <a:latin typeface="Calibri" panose="020F0502020204030204" pitchFamily="34" charset="0"/>
                <a:cs typeface="Calibri" panose="020F0502020204030204" pitchFamily="34" charset="0"/>
              </a:rPr>
              <a:t>Форма с условиями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B3F6"/>
              </a:buClr>
              <a:buFont typeface="Arial" charset="0"/>
              <a:buChar char="•"/>
            </a:pPr>
            <a:r>
              <a:rPr lang="ru-RU" sz="1800" b="0" dirty="0">
                <a:latin typeface="Calibri" panose="020F0502020204030204" pitchFamily="34" charset="0"/>
                <a:cs typeface="Calibri" panose="020F0502020204030204" pitchFamily="34" charset="0"/>
              </a:rPr>
              <a:t>Онлайн-продажи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2292" y="2261892"/>
            <a:ext cx="3289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0" dirty="0">
                <a:latin typeface="Calibri" panose="020F0502020204030204" pitchFamily="34" charset="0"/>
                <a:cs typeface="Calibri" panose="020F0502020204030204" pitchFamily="34" charset="0"/>
              </a:rPr>
              <a:t>На основании предустановленной формы легко можно создать свою.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/>
          <a:srcRect l="16083" t="27816" r="5404" b="59416"/>
          <a:stretch/>
        </p:blipFill>
        <p:spPr>
          <a:xfrm>
            <a:off x="892597" y="3579734"/>
            <a:ext cx="3682449" cy="875313"/>
          </a:xfrm>
          <a:prstGeom prst="rect">
            <a:avLst/>
          </a:prstGeom>
          <a:ln>
            <a:solidFill>
              <a:srgbClr val="00A9FD"/>
            </a:solidFill>
          </a:ln>
        </p:spPr>
      </p:pic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165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4146" y="1268760"/>
            <a:ext cx="9041022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err="1" smtClean="0">
                <a:solidFill>
                  <a:srgbClr val="000000"/>
                </a:solidFill>
                <a:ea typeface="Calibri"/>
                <a:cs typeface="Calibri"/>
              </a:rPr>
              <a:t>Виджет</a:t>
            </a: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 на сайт</a:t>
            </a:r>
            <a:r>
              <a:rPr lang="en-US" sz="3200" dirty="0" smtClean="0">
                <a:solidFill>
                  <a:srgbClr val="000000"/>
                </a:solidFill>
                <a:ea typeface="Calibri"/>
                <a:cs typeface="Calibri"/>
              </a:rPr>
              <a:t>: 3 </a:t>
            </a: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в 1</a:t>
            </a:r>
          </a:p>
        </p:txBody>
      </p:sp>
      <p:pic>
        <p:nvPicPr>
          <p:cNvPr id="14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752542" y="2377572"/>
            <a:ext cx="442798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Комплексный </a:t>
            </a:r>
            <a:r>
              <a:rPr lang="ru-RU" sz="1600" dirty="0" err="1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виджет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онлайн-чат, обратный звонок, форма обратной связи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Настройка внешнего вида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Выбор положения на сайте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Адаптивное приветствие на каждой странице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Доступен на всех тарифах Битрикс24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Бесплатно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0" t="5877" r="859"/>
          <a:stretch/>
        </p:blipFill>
        <p:spPr bwMode="auto">
          <a:xfrm>
            <a:off x="74146" y="2276875"/>
            <a:ext cx="4713878" cy="260976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575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76032" y="2886544"/>
            <a:ext cx="4751615" cy="161582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3300" dirty="0">
                <a:latin typeface="Calibri" panose="020F0502020204030204" pitchFamily="34" charset="0"/>
                <a:cs typeface="Calibri" panose="020F0502020204030204" pitchFamily="34" charset="0"/>
              </a:rPr>
              <a:t>Простое </a:t>
            </a:r>
            <a:endParaRPr lang="ru-RU" sz="3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подключение </a:t>
            </a:r>
          </a:p>
          <a:p>
            <a:r>
              <a:rPr lang="ru-RU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платежных </a:t>
            </a:r>
            <a:r>
              <a:rPr lang="ru-RU" sz="3300" dirty="0">
                <a:latin typeface="Calibri" panose="020F0502020204030204" pitchFamily="34" charset="0"/>
                <a:cs typeface="Calibri" panose="020F0502020204030204" pitchFamily="34" charset="0"/>
              </a:rPr>
              <a:t>систем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06415" y="1472105"/>
            <a:ext cx="5651348" cy="3606362"/>
            <a:chOff x="141886" y="819807"/>
            <a:chExt cx="7535131" cy="4808482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41886" y="819807"/>
              <a:ext cx="7535131" cy="4808482"/>
              <a:chOff x="0" y="252249"/>
              <a:chExt cx="9097746" cy="5805652"/>
            </a:xfrm>
          </p:grpSpPr>
          <p:pic>
            <p:nvPicPr>
              <p:cNvPr id="3" name="Изображение 2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9620"/>
              <a:stretch/>
            </p:blipFill>
            <p:spPr>
              <a:xfrm>
                <a:off x="0" y="252249"/>
                <a:ext cx="9097746" cy="5805652"/>
              </a:xfrm>
              <a:prstGeom prst="rect">
                <a:avLst/>
              </a:prstGeom>
            </p:spPr>
          </p:pic>
          <p:pic>
            <p:nvPicPr>
              <p:cNvPr id="2" name="Рисунок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4605" t="18897" r="35212" b="11431"/>
              <a:stretch/>
            </p:blipFill>
            <p:spPr>
              <a:xfrm>
                <a:off x="3238226" y="2553564"/>
                <a:ext cx="2669628" cy="2669628"/>
              </a:xfrm>
              <a:prstGeom prst="ellipse">
                <a:avLst/>
              </a:prstGeom>
            </p:spPr>
          </p:pic>
        </p:grpSp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5" cstate="print"/>
            <a:srcRect l="5628" r="27880"/>
            <a:stretch/>
          </p:blipFill>
          <p:spPr>
            <a:xfrm>
              <a:off x="2823919" y="2725852"/>
              <a:ext cx="2215484" cy="2211097"/>
            </a:xfrm>
            <a:prstGeom prst="ellipse">
              <a:avLst/>
            </a:prstGeom>
          </p:spPr>
        </p:pic>
      </p:grp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03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465371"/>
            <a:ext cx="9143999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ru-RU" sz="3200" dirty="0"/>
              <a:t>Платежные системы в счетах онлайн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946" y="2594652"/>
            <a:ext cx="2374871" cy="77195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7413" y="4388354"/>
            <a:ext cx="1770138" cy="49598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4218" y="2694665"/>
            <a:ext cx="1932973" cy="571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3633" y="2713661"/>
            <a:ext cx="3417617" cy="1104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25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7219" indent="-205979">
              <a:spcBef>
                <a:spcPts val="450"/>
              </a:spcBef>
              <a:buClr>
                <a:srgbClr val="00A8EA"/>
              </a:buClr>
              <a:buFont typeface="Arial" charset="0"/>
              <a:buChar char="•"/>
            </a:pPr>
            <a:r>
              <a:rPr lang="ru-RU" sz="1500" b="0" dirty="0">
                <a:latin typeface="Calibri" panose="020F0502020204030204" pitchFamily="34" charset="0"/>
                <a:cs typeface="Calibri" panose="020F0502020204030204" pitchFamily="34" charset="0"/>
              </a:rPr>
              <a:t>банковские карты</a:t>
            </a:r>
          </a:p>
          <a:p>
            <a:pPr marL="607219" indent="-205979">
              <a:spcBef>
                <a:spcPts val="450"/>
              </a:spcBef>
              <a:buClr>
                <a:srgbClr val="00A8EA"/>
              </a:buClr>
              <a:buFont typeface="Arial" charset="0"/>
              <a:buChar char="•"/>
            </a:pPr>
            <a:r>
              <a:rPr lang="ru-RU" sz="1500" b="0" dirty="0">
                <a:latin typeface="Calibri" panose="020F0502020204030204" pitchFamily="34" charset="0"/>
                <a:cs typeface="Calibri" panose="020F0502020204030204" pitchFamily="34" charset="0"/>
              </a:rPr>
              <a:t>электронные деньги</a:t>
            </a:r>
          </a:p>
          <a:p>
            <a:pPr marL="607219" indent="-205979">
              <a:spcBef>
                <a:spcPts val="450"/>
              </a:spcBef>
              <a:buClr>
                <a:srgbClr val="00A8EA"/>
              </a:buClr>
              <a:buFont typeface="Arial" charset="0"/>
              <a:buChar char="•"/>
            </a:pPr>
            <a:r>
              <a:rPr lang="ru-RU" sz="1500" b="0" dirty="0">
                <a:latin typeface="Calibri" panose="020F0502020204030204" pitchFamily="34" charset="0"/>
                <a:cs typeface="Calibri" panose="020F0502020204030204" pitchFamily="34" charset="0"/>
              </a:rPr>
              <a:t>интернет-банкинг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28268" y="1247575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</a:pPr>
            <a:r>
              <a:rPr lang="ru-RU" sz="1800" b="0" dirty="0">
                <a:latin typeface="Calibri" panose="020F0502020204030204" pitchFamily="34" charset="0"/>
                <a:cs typeface="Calibri" panose="020F0502020204030204" pitchFamily="34" charset="0"/>
              </a:rPr>
              <a:t>Быстрое подключение к 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CRM</a:t>
            </a: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1301" y="3533977"/>
            <a:ext cx="1724162" cy="460812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95953" y="3621142"/>
            <a:ext cx="2067938" cy="270211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60817" y="4450230"/>
            <a:ext cx="2067938" cy="372229"/>
          </a:xfrm>
          <a:prstGeom prst="rect">
            <a:avLst/>
          </a:prstGeom>
        </p:spPr>
      </p:pic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520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1718" y="1556792"/>
            <a:ext cx="3614408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Публичная страница для каждого счета в </a:t>
            </a:r>
            <a:r>
              <a:rPr lang="en-US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CRM</a:t>
            </a:r>
            <a:endParaRPr lang="ru-RU" b="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Онлайн-оплата счетов в </a:t>
            </a:r>
            <a:r>
              <a:rPr lang="en-US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CRM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Быстрое подключение ПС к CRM </a:t>
            </a:r>
            <a:r>
              <a:rPr lang="ru-RU" b="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Яндекс.Касса</a:t>
            </a:r>
            <a:r>
              <a:rPr lang="ru-RU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 </a:t>
            </a:r>
            <a:r>
              <a:rPr lang="ru-RU" b="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АльфаКлик</a:t>
            </a:r>
            <a:r>
              <a:rPr lang="ru-RU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PayPal,</a:t>
            </a:r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latin typeface="Calibri" panose="020F0502020204030204" pitchFamily="34" charset="0"/>
                <a:cs typeface="Calibri" panose="020F0502020204030204" pitchFamily="34" charset="0"/>
              </a:rPr>
              <a:t>Authorize.net</a:t>
            </a:r>
            <a:endParaRPr lang="ru-RU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07169">
              <a:spcAft>
                <a:spcPts val="450"/>
              </a:spcAft>
              <a:buClr>
                <a:srgbClr val="00A8EA"/>
              </a:buClr>
            </a:pPr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скоро: </a:t>
            </a:r>
            <a:r>
              <a:rPr lang="ru-RU" b="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СбербанкОнлайн</a:t>
            </a:r>
            <a:r>
              <a:rPr lang="ru-RU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 </a:t>
            </a:r>
            <a:r>
              <a:rPr lang="ru-RU" b="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Приватбанк</a:t>
            </a:r>
            <a:r>
              <a:rPr lang="ru-RU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endParaRPr lang="ru-RU" b="0" i="1" dirty="0">
              <a:solidFill>
                <a:srgbClr val="F42C8B"/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Автоматическое получение статуса оплаты в </a:t>
            </a:r>
            <a:r>
              <a:rPr lang="en-US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CRM</a:t>
            </a:r>
            <a:r>
              <a:rPr lang="ru-RU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endParaRPr lang="ru-RU" b="0" i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Подключение онлайн-чата на страницу счета  (с </a:t>
            </a:r>
            <a:r>
              <a:rPr lang="ru-RU" b="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автовыбором</a:t>
            </a:r>
            <a:r>
              <a:rPr lang="ru-RU" b="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ответственного)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80528" y="382485"/>
            <a:ext cx="9143999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ru-RU" sz="3200" dirty="0"/>
              <a:t>Счета онлайн в Битрикс24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146126" y="1598315"/>
            <a:ext cx="4592168" cy="2917709"/>
            <a:chOff x="5862281" y="1567546"/>
            <a:chExt cx="6122890" cy="389027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862281" y="1567546"/>
              <a:ext cx="6122890" cy="3890279"/>
            </a:xfrm>
            <a:prstGeom prst="rect">
              <a:avLst/>
            </a:prstGeom>
            <a:noFill/>
            <a:ln w="19050"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  <p:pic>
          <p:nvPicPr>
            <p:cNvPr id="9" name="Изображение 8"/>
            <p:cNvPicPr>
              <a:picLocks noChangeAspect="1"/>
            </p:cNvPicPr>
            <p:nvPr/>
          </p:nvPicPr>
          <p:blipFill rotWithShape="1">
            <a:blip r:embed="rId2" cstate="print"/>
            <a:srcRect l="3112" t="2521" r="3599" b="9146"/>
            <a:stretch/>
          </p:blipFill>
          <p:spPr>
            <a:xfrm>
              <a:off x="5972198" y="1677472"/>
              <a:ext cx="5935071" cy="3666053"/>
            </a:xfrm>
            <a:prstGeom prst="rect">
              <a:avLst/>
            </a:prstGeom>
          </p:spPr>
        </p:pic>
      </p:grp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004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983915"/>
            <a:ext cx="9200898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Clr>
                <a:srgbClr val="00A8EA"/>
              </a:buClr>
              <a:buFont typeface="Arial" charset="0"/>
              <a:buChar char="•"/>
            </a:pPr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Подключение к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CRM</a:t>
            </a:r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 почтового ящика для каждого сотрудника (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IMAP)</a:t>
            </a:r>
            <a:endParaRPr lang="ru-RU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buClr>
                <a:srgbClr val="00A8EA"/>
              </a:buClr>
              <a:buFont typeface="Arial" charset="0"/>
              <a:buChar char="•"/>
            </a:pPr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Трекинг входящих и исходящих писем в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CRM</a:t>
            </a:r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buClr>
                <a:srgbClr val="00A8EA"/>
              </a:buClr>
              <a:buFont typeface="Arial" charset="0"/>
              <a:buChar char="•"/>
            </a:pPr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Автоматическое создание </a:t>
            </a:r>
            <a:r>
              <a:rPr lang="ru-RU" b="0" dirty="0" err="1">
                <a:latin typeface="Calibri" panose="020F0502020204030204" pitchFamily="34" charset="0"/>
                <a:cs typeface="Calibri" panose="020F0502020204030204" pitchFamily="34" charset="0"/>
              </a:rPr>
              <a:t>лидов</a:t>
            </a:r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 по новым входящим и исходящим письмам</a:t>
            </a:r>
          </a:p>
          <a:p>
            <a:pPr marL="214313" indent="-214313">
              <a:spcBef>
                <a:spcPts val="450"/>
              </a:spcBef>
              <a:buClr>
                <a:srgbClr val="00A8EA"/>
              </a:buClr>
              <a:buFont typeface="Arial" charset="0"/>
              <a:buChar char="•"/>
            </a:pPr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Сохранение переписки с известными контактами в карточке клиента</a:t>
            </a:r>
          </a:p>
          <a:p>
            <a:pPr marL="214313" indent="-214313">
              <a:spcBef>
                <a:spcPts val="450"/>
              </a:spcBef>
              <a:buClr>
                <a:srgbClr val="00A8EA"/>
              </a:buClr>
              <a:buFont typeface="Arial" charset="0"/>
              <a:buChar char="•"/>
            </a:pPr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Ящики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@bitrix24 </a:t>
            </a:r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и со своим доменом подключаются к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CRM </a:t>
            </a:r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автоматически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76" y="570428"/>
            <a:ext cx="9143999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sz="3200" dirty="0"/>
              <a:t>Email</a:t>
            </a:r>
            <a:r>
              <a:rPr lang="ru-RU" sz="3200" dirty="0"/>
              <a:t>-</a:t>
            </a:r>
            <a:r>
              <a:rPr lang="ru-RU" sz="3200" dirty="0" err="1"/>
              <a:t>трекер</a:t>
            </a:r>
            <a:r>
              <a:rPr lang="ru-RU" sz="3200" dirty="0"/>
              <a:t> в </a:t>
            </a:r>
            <a:r>
              <a:rPr lang="en-US" sz="3200" dirty="0"/>
              <a:t>CRM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660" y="1229768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0" dirty="0">
                <a:latin typeface="Calibri" panose="020F0502020204030204" pitchFamily="34" charset="0"/>
                <a:cs typeface="Calibri" panose="020F0502020204030204" pitchFamily="34" charset="0"/>
              </a:rPr>
              <a:t>Вы работаете в своей почтовой программе – Битрик24.CRM все заполняет </a:t>
            </a:r>
            <a:r>
              <a:rPr lang="ru-RU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сама</a:t>
            </a:r>
            <a:endParaRPr lang="ru-RU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7156" y="5111587"/>
            <a:ext cx="7689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en-US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CRM </a:t>
            </a:r>
            <a:r>
              <a:rPr lang="ru-RU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вся переписка с клиентами по электронной почте сохраняется в истории. Даже если сотрудник уволится, информация останется в </a:t>
            </a:r>
            <a:r>
              <a:rPr lang="en-US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CRM</a:t>
            </a:r>
            <a:r>
              <a:rPr lang="ru-RU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0726" y="1979045"/>
            <a:ext cx="1976034" cy="544181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1292" y="1852033"/>
            <a:ext cx="768444" cy="768444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962538"/>
            <a:ext cx="570374" cy="570374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1631" y="2131948"/>
            <a:ext cx="1284193" cy="328573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3784" y="2002417"/>
            <a:ext cx="768444" cy="587634"/>
          </a:xfrm>
          <a:prstGeom prst="rect">
            <a:avLst/>
          </a:prstGeom>
        </p:spPr>
      </p:pic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694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" y="1243517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1С-трекер работает незаметно для вас</a:t>
            </a:r>
          </a:p>
          <a:p>
            <a:pPr algn="ctr"/>
            <a:r>
              <a:rPr lang="ru-RU" sz="15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связывает офлайн-продажи с онлайн-</a:t>
            </a:r>
            <a:r>
              <a:rPr lang="en-US" sz="15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CRM </a:t>
            </a:r>
            <a:r>
              <a:rPr lang="ru-RU" sz="15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в режиме реального </a:t>
            </a:r>
            <a:r>
              <a:rPr lang="ru-RU" sz="1500" b="0" dirty="0" smtClean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времени </a:t>
            </a:r>
            <a:endParaRPr lang="ru-RU" sz="1500" b="0" dirty="0">
              <a:solidFill>
                <a:srgbClr val="3535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3750" y="2367151"/>
            <a:ext cx="4558187" cy="3190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lvl="1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14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Быстрое и простое подключение 1С к Битрикс24</a:t>
            </a:r>
            <a:r>
              <a:rPr lang="en-US" sz="14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.CRM</a:t>
            </a:r>
            <a:endParaRPr lang="ru-RU" sz="1400" b="0" dirty="0">
              <a:solidFill>
                <a:srgbClr val="353535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lvl="1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14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Выгрузка всей истории продаж и клиентов из 1С:Управление торговлей, 1С:</a:t>
            </a:r>
            <a:r>
              <a:rPr lang="en-US" sz="14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ERP</a:t>
            </a:r>
            <a:r>
              <a:rPr lang="ru-RU" sz="14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 и всех торговых систем на платформе 1С:Предприятие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14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Выгрузка любых документов и клиентов из 1С:Бухгалтерии и всех учетных систем на платформе 1С:Предприятие (название, номер, сумму, ответственного, ссылку на документ в 1С)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14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Идентификация клиента и поиск дубликатов по ФИО, телефону, </a:t>
            </a:r>
            <a:r>
              <a:rPr lang="en-US" sz="14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email</a:t>
            </a:r>
            <a:r>
              <a:rPr lang="ru-RU" sz="14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, идентификатору контрагента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14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Подключение любого количества 1С к одному Битрикс24 </a:t>
            </a:r>
            <a:r>
              <a:rPr lang="en-US" sz="14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ru-RU" sz="1400" b="0" dirty="0">
              <a:solidFill>
                <a:srgbClr val="3535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85" y="291617"/>
            <a:ext cx="9143999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ru-RU" sz="3200" dirty="0"/>
              <a:t>1С-трекер в Битрикс24.</a:t>
            </a:r>
            <a:r>
              <a:rPr lang="en-US" sz="3200" dirty="0"/>
              <a:t>CRM</a:t>
            </a:r>
            <a:endParaRPr lang="ru-RU" sz="32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0222" y="2411065"/>
            <a:ext cx="3341175" cy="350967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376804" y="4302436"/>
            <a:ext cx="1520576" cy="1517303"/>
            <a:chOff x="1326713" y="2105353"/>
            <a:chExt cx="4396278" cy="4386816"/>
          </a:xfrm>
        </p:grpSpPr>
        <p:pic>
          <p:nvPicPr>
            <p:cNvPr id="10" name="Picture 4" descr="http://www.cintez.ru/upload/1c-buhgalterija-gosudarstvennogo-uchrezhdenij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713" y="2105353"/>
              <a:ext cx="3173631" cy="3960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http://www.c-lan.ru/upload/medialibrary/748/7486312812374749e40fc5a3fe1938ab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491" y="3194668"/>
              <a:ext cx="3297500" cy="3297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136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64010" y="1527242"/>
            <a:ext cx="4784393" cy="2610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1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Обогащение CRM:</a:t>
            </a:r>
            <a:r>
              <a:rPr lang="en-US" sz="21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21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это дополнительный источник данных о клиенте 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1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Данные поступают в CRM в режиме реального времени и автоматически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1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У вас – полная информация о суммах покупок клиента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300" y="451136"/>
            <a:ext cx="9143999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ru-RU" sz="3200" dirty="0"/>
              <a:t>1С-трекер в Битрикс24.</a:t>
            </a:r>
            <a:r>
              <a:rPr lang="en-US" sz="3200" dirty="0"/>
              <a:t>CRM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47182"/>
            <a:ext cx="9144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Все это – без дополнительных затрат денег, времени и </a:t>
            </a:r>
            <a:r>
              <a:rPr lang="ru-RU" sz="2100" dirty="0" smtClean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сил </a:t>
            </a:r>
            <a:endParaRPr lang="ru-RU" sz="21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323528" y="1256868"/>
            <a:ext cx="5439182" cy="3470969"/>
            <a:chOff x="182879" y="1247930"/>
            <a:chExt cx="7537467" cy="4809972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82879" y="1247930"/>
              <a:ext cx="7537467" cy="4809972"/>
              <a:chOff x="0" y="252249"/>
              <a:chExt cx="9097746" cy="5805652"/>
            </a:xfrm>
          </p:grpSpPr>
          <p:pic>
            <p:nvPicPr>
              <p:cNvPr id="12" name="Изображение 11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9620"/>
              <a:stretch/>
            </p:blipFill>
            <p:spPr>
              <a:xfrm>
                <a:off x="0" y="252249"/>
                <a:ext cx="9097746" cy="5805652"/>
              </a:xfrm>
              <a:prstGeom prst="rect">
                <a:avLst/>
              </a:prstGeom>
            </p:spPr>
          </p:pic>
          <p:pic>
            <p:nvPicPr>
              <p:cNvPr id="13" name="Рисунок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4605" t="18897" r="35212" b="11431"/>
              <a:stretch/>
            </p:blipFill>
            <p:spPr>
              <a:xfrm>
                <a:off x="3238226" y="2553564"/>
                <a:ext cx="2669628" cy="2669628"/>
              </a:xfrm>
              <a:prstGeom prst="ellipse">
                <a:avLst/>
              </a:prstGeom>
            </p:spPr>
          </p:pic>
        </p:grpSp>
        <p:pic>
          <p:nvPicPr>
            <p:cNvPr id="4" name="Изображение 3"/>
            <p:cNvPicPr>
              <a:picLocks noChangeAspect="1"/>
            </p:cNvPicPr>
            <p:nvPr/>
          </p:nvPicPr>
          <p:blipFill rotWithShape="1">
            <a:blip r:embed="rId5" cstate="print"/>
            <a:srcRect l="33398"/>
            <a:stretch/>
          </p:blipFill>
          <p:spPr>
            <a:xfrm>
              <a:off x="1275456" y="1438334"/>
              <a:ext cx="3059383" cy="3059389"/>
            </a:xfrm>
            <a:prstGeom prst="ellipse">
              <a:avLst/>
            </a:prstGeom>
          </p:spPr>
        </p:pic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6" cstate="print"/>
            <a:srcRect l="33411"/>
            <a:stretch/>
          </p:blipFill>
          <p:spPr>
            <a:xfrm>
              <a:off x="2729000" y="3085106"/>
              <a:ext cx="2348526" cy="2350698"/>
            </a:xfrm>
            <a:prstGeom prst="ellipse">
              <a:avLst/>
            </a:prstGeom>
            <a:ln w="47625">
              <a:solidFill>
                <a:srgbClr val="66CCFF"/>
              </a:solidFill>
            </a:ln>
          </p:spPr>
        </p:pic>
      </p:grpSp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327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11" descr="Depositphotos_2494556_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0" r="21250" b="156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64120" y="0"/>
            <a:ext cx="9203888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9552" y="944810"/>
            <a:ext cx="676875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CRM</a:t>
            </a:r>
            <a:r>
              <a:rPr lang="ru-RU" sz="32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+Телефония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ru-RU" sz="32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Незаметная 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CRM</a:t>
            </a:r>
            <a:r>
              <a:rPr lang="ru-RU" sz="32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ru-RU" sz="32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Ведется сама. 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r>
              <a:rPr lang="ru-RU" sz="32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Без принуждения.</a:t>
            </a:r>
          </a:p>
        </p:txBody>
      </p:sp>
      <p:pic>
        <p:nvPicPr>
          <p:cNvPr id="17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837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90156" y="620688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Инструмент повышения продаж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3142" y="62401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362904" y="3140968"/>
            <a:ext cx="5688632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Получайте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больше новых клиентов</a:t>
            </a:r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Увеличивайте сумму среднего чека</a:t>
            </a:r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Повышайте повторные продажи</a:t>
            </a:r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Снижайте издержки на поиск и анализ информации</a:t>
            </a:r>
          </a:p>
          <a:p>
            <a:pPr marL="285750" indent="-285750" fontAlgn="base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Оценивайте эффективность работы отдела продаж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772816"/>
            <a:ext cx="1790711" cy="146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007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 cstate="print"/>
          <a:srcRect l="28092" t="27865" r="29766" b="17321"/>
          <a:stretch/>
        </p:blipFill>
        <p:spPr>
          <a:xfrm>
            <a:off x="745824" y="1916832"/>
            <a:ext cx="3419206" cy="396044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55849" y="46085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alibri"/>
                <a:cs typeface="Calibri"/>
              </a:rPr>
              <a:t>Телефония в Битрикс24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58" y="1844824"/>
            <a:ext cx="4122765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30188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dirty="0" smtClean="0">
                <a:latin typeface="Calibri" charset="0"/>
                <a:ea typeface="Calibri" charset="0"/>
                <a:cs typeface="Calibri" charset="0"/>
              </a:rPr>
              <a:t>Готовая виртуальная АТС</a:t>
            </a:r>
          </a:p>
          <a:p>
            <a:pPr marL="457200" indent="-230188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dirty="0" smtClean="0">
                <a:latin typeface="Calibri" charset="0"/>
                <a:ea typeface="Calibri" charset="0"/>
                <a:cs typeface="Calibri" charset="0"/>
              </a:rPr>
              <a:t>Неограниченное 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число входящих </a:t>
            </a:r>
            <a:endParaRPr lang="ru-RU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230188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dirty="0" smtClean="0">
                <a:latin typeface="Calibri" charset="0"/>
                <a:ea typeface="Calibri" charset="0"/>
                <a:cs typeface="Calibri" charset="0"/>
              </a:rPr>
              <a:t>Входящие </a:t>
            </a:r>
            <a:r>
              <a:rPr lang="ru-RU" dirty="0">
                <a:latin typeface="Calibri" charset="0"/>
                <a:ea typeface="Calibri" charset="0"/>
                <a:cs typeface="Calibri" charset="0"/>
              </a:rPr>
              <a:t>звонки – бесплатно</a:t>
            </a:r>
          </a:p>
          <a:p>
            <a:pPr marL="457200" indent="-230188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Маршрутизация звонков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230188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Внутренние номера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230188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Автоматическая запись разговоров</a:t>
            </a:r>
          </a:p>
          <a:p>
            <a:pPr marL="457200" indent="-230188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latin typeface="Calibri" charset="0"/>
                <a:ea typeface="Calibri" charset="0"/>
                <a:cs typeface="Calibri" charset="0"/>
              </a:rPr>
              <a:t>Оценка разговора клиентом </a:t>
            </a:r>
          </a:p>
          <a:p>
            <a:pPr marL="457200" indent="-230188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Встроенная интеграция с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CRM</a:t>
            </a:r>
            <a:endParaRPr lang="ru-RU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230188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Голосовое меню и 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IVR</a:t>
            </a:r>
            <a:endParaRPr lang="en-US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230188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Распознавание разговоров в текст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230188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Битрикс24.Софтфон</a:t>
            </a:r>
            <a:r>
              <a:rPr lang="ru-RU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230188"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Открытый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API </a:t>
            </a:r>
            <a:r>
              <a:rPr lang="ru-RU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телефонии</a:t>
            </a:r>
            <a:endParaRPr lang="ru-RU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9860" y="3498385"/>
            <a:ext cx="1380172" cy="28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931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2518307" y="2531638"/>
            <a:ext cx="3960828" cy="4154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1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Клиент звонит вам</a:t>
            </a:r>
            <a:endParaRPr lang="ru-RU" sz="21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847993" y="3203123"/>
            <a:ext cx="1709122" cy="24622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00" b="0" dirty="0">
                <a:solidFill>
                  <a:srgbClr val="4F81BD">
                    <a:lumMod val="75000"/>
                  </a:srgbClr>
                </a:solidFill>
                <a:latin typeface="Calibri"/>
                <a:ea typeface="Calibri"/>
                <a:cs typeface="Calibri"/>
              </a:rPr>
              <a:t>Виртуальная АТС Битрикс24</a:t>
            </a:r>
            <a:endParaRPr lang="en-US" sz="1000" b="0" dirty="0">
              <a:solidFill>
                <a:srgbClr val="4F81BD">
                  <a:lumMod val="75000"/>
                </a:srgb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2700" y="1960911"/>
            <a:ext cx="3810000" cy="738664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Ваш клиент попадает сразу на своего менеджера, не дожидаясь пока его переключат.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122700" y="4467039"/>
            <a:ext cx="3810000" cy="523220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Даже пропущенный звонок фиксируется в </a:t>
            </a:r>
            <a:r>
              <a:rPr lang="en-US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CRM </a:t>
            </a: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и становится </a:t>
            </a:r>
            <a:r>
              <a:rPr lang="ru-RU" sz="1400" b="0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лидом</a:t>
            </a: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. 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122700" y="3688109"/>
            <a:ext cx="3810000" cy="523220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Вы не переспрашиваете клиента, что он заказывал – вся информация уже есть. 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2848016" y="3036825"/>
            <a:ext cx="17699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122700" y="1207379"/>
            <a:ext cx="3810000" cy="523220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 smtClean="0">
                <a:latin typeface="Calibri"/>
                <a:ea typeface="Calibri"/>
                <a:cs typeface="Calibri"/>
              </a:rPr>
              <a:t>Клиент попадает на голосовое меню и нажатием кнопок выбирает, что ему нужно</a:t>
            </a:r>
            <a:endParaRPr lang="ru-RU" sz="1400" b="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22700" y="2926109"/>
            <a:ext cx="3810000" cy="523220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Если менеджера нет на месте, звонок перенаправляется на </a:t>
            </a:r>
            <a:r>
              <a:rPr lang="ru-RU" sz="14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мобильный </a:t>
            </a: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телефон.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22700" y="5254440"/>
            <a:ext cx="3810000" cy="523220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Когда звонит новый клиент, менеджер сразу добавляет его в </a:t>
            </a:r>
            <a:r>
              <a:rPr lang="ru-RU" sz="14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CRM.</a:t>
            </a:r>
            <a:endParaRPr lang="ru-RU" sz="1400" b="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1029792" y="366131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alibri"/>
                <a:cs typeface="Calibri"/>
                <a:sym typeface="Wingdings"/>
              </a:rPr>
              <a:t>Виртуальная АТС Битрикс24</a:t>
            </a: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62" name="Изображение 6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11" y="4516967"/>
            <a:ext cx="4117721" cy="2374900"/>
          </a:xfrm>
          <a:prstGeom prst="rect">
            <a:avLst/>
          </a:prstGeom>
        </p:spPr>
      </p:pic>
      <p:pic>
        <p:nvPicPr>
          <p:cNvPr id="2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217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79512" y="1739590"/>
            <a:ext cx="4443964" cy="3543219"/>
          </a:xfrm>
        </p:spPr>
        <p:txBody>
          <a:bodyPr>
            <a:normAutofit/>
          </a:bodyPr>
          <a:lstStyle/>
          <a:p>
            <a:pPr marL="285155" indent="-285155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/>
              <a:buChar char="•"/>
            </a:pPr>
            <a:r>
              <a:rPr lang="ru-RU" dirty="0" smtClean="0"/>
              <a:t>Вы работаете во </a:t>
            </a:r>
            <a:r>
              <a:rPr lang="ru-RU" dirty="0"/>
              <a:t>время звонка с делами, контактами, сделками и </a:t>
            </a:r>
            <a:r>
              <a:rPr lang="ru-RU" dirty="0" smtClean="0"/>
              <a:t>счетами клиента</a:t>
            </a:r>
            <a:endParaRPr lang="ru-RU" dirty="0"/>
          </a:p>
          <a:p>
            <a:pPr marL="285155" indent="-285155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/>
              <a:buChar char="•"/>
            </a:pPr>
            <a:r>
              <a:rPr lang="ru-RU" dirty="0"/>
              <a:t>Звонок </a:t>
            </a:r>
            <a:r>
              <a:rPr lang="ru-RU" dirty="0" smtClean="0"/>
              <a:t>автоматически фиксируется в </a:t>
            </a:r>
            <a:r>
              <a:rPr lang="ru-RU" dirty="0"/>
              <a:t>виде дела в С</a:t>
            </a:r>
            <a:r>
              <a:rPr lang="en-US" dirty="0"/>
              <a:t>RM</a:t>
            </a:r>
            <a:endParaRPr lang="ru-RU" dirty="0"/>
          </a:p>
          <a:p>
            <a:pPr marL="285155" indent="-285155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/>
              <a:buChar char="•"/>
            </a:pPr>
            <a:r>
              <a:rPr lang="ru-RU" dirty="0"/>
              <a:t>Приоритет вызова: на контакт, потом на </a:t>
            </a:r>
            <a:r>
              <a:rPr lang="ru-RU" dirty="0" err="1"/>
              <a:t>лид</a:t>
            </a:r>
            <a:r>
              <a:rPr lang="ru-RU" dirty="0"/>
              <a:t>, потом на компанию</a:t>
            </a:r>
          </a:p>
          <a:p>
            <a:pPr marL="285155" indent="-285155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/>
              <a:buChar char="•"/>
            </a:pPr>
            <a:r>
              <a:rPr lang="ru-RU" dirty="0"/>
              <a:t>Запись разговора с клиентом будет приложена к делу </a:t>
            </a:r>
          </a:p>
          <a:p>
            <a:pPr marL="285155" indent="-285155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/>
              <a:buChar char="•"/>
            </a:pPr>
            <a:r>
              <a:rPr lang="ru-RU" dirty="0"/>
              <a:t>Дело можно сразу прокомментировать (добавить отчет) </a:t>
            </a:r>
          </a:p>
          <a:p>
            <a:pPr marL="285155" indent="-285155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/>
              <a:buChar char="•"/>
            </a:pPr>
            <a:r>
              <a:rPr lang="ru-RU" dirty="0"/>
              <a:t>Новый номер можно тут же добавить в </a:t>
            </a:r>
            <a:r>
              <a:rPr lang="en-US" dirty="0"/>
              <a:t>CRM</a:t>
            </a:r>
            <a:r>
              <a:rPr lang="ru-RU" dirty="0"/>
              <a:t> как контакт или </a:t>
            </a:r>
            <a:r>
              <a:rPr lang="ru-RU" dirty="0" err="1"/>
              <a:t>лид</a:t>
            </a:r>
            <a:r>
              <a:rPr lang="ru-RU" dirty="0"/>
              <a:t> 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 cstate="print"/>
          <a:srcRect l="2692" t="2829" r="2329" b="2682"/>
          <a:stretch/>
        </p:blipFill>
        <p:spPr>
          <a:xfrm>
            <a:off x="4767666" y="1753158"/>
            <a:ext cx="4203352" cy="2424292"/>
          </a:xfrm>
          <a:prstGeom prst="roundRect">
            <a:avLst>
              <a:gd name="adj" fmla="val 1608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13" y="520401"/>
            <a:ext cx="9143999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sz="3200" b="1" dirty="0"/>
              <a:t>CRM+</a:t>
            </a:r>
            <a:r>
              <a:rPr lang="ru-RU" sz="3200" b="1" dirty="0"/>
              <a:t>Телефония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120901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3537" y="476672"/>
            <a:ext cx="8794090" cy="767644"/>
          </a:xfrm>
          <a:prstGeom prst="rect">
            <a:avLst/>
          </a:prstGeom>
          <a:solidFill>
            <a:schemeClr val="bg1"/>
          </a:solidFill>
        </p:spPr>
        <p:txBody>
          <a:bodyPr wrap="square" lIns="74421" tIns="37210" rIns="74421" bIns="37210">
            <a:spAutoFit/>
          </a:bodyPr>
          <a:lstStyle/>
          <a:p>
            <a:pPr algn="ctr" defTabSz="557830">
              <a:lnSpc>
                <a:spcPct val="150000"/>
              </a:lnSpc>
              <a:buClr>
                <a:prstClr val="white"/>
              </a:buClr>
            </a:pPr>
            <a:r>
              <a:rPr lang="ru-RU" sz="3000" dirty="0">
                <a:solidFill>
                  <a:srgbClr val="000000"/>
                </a:solidFill>
                <a:ea typeface="Calibri"/>
                <a:cs typeface="Calibri"/>
              </a:rPr>
              <a:t>Любой внешний источник – канал для вашей </a:t>
            </a:r>
            <a:r>
              <a:rPr lang="en-US" sz="3000" dirty="0">
                <a:solidFill>
                  <a:srgbClr val="000000"/>
                </a:solidFill>
                <a:ea typeface="Calibri"/>
                <a:cs typeface="Calibri"/>
              </a:rPr>
              <a:t>CRM</a:t>
            </a:r>
            <a:endParaRPr lang="ru-RU" sz="30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5767" y="2057400"/>
            <a:ext cx="4544016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308">
              <a:spcBef>
                <a:spcPts val="291"/>
              </a:spcBef>
              <a:buClr>
                <a:srgbClr val="00A8EA"/>
              </a:buClr>
            </a:pPr>
            <a:endParaRPr lang="ru-RU" dirty="0"/>
          </a:p>
          <a:p>
            <a:pPr marL="392425" indent="-133117">
              <a:spcBef>
                <a:spcPts val="291"/>
              </a:spcBef>
              <a:buClr>
                <a:srgbClr val="00A8EA"/>
              </a:buClr>
              <a:buFont typeface="Arial" charset="0"/>
              <a:buChar char="•"/>
            </a:pPr>
            <a:r>
              <a:rPr lang="en-US" dirty="0"/>
              <a:t>Rest API </a:t>
            </a:r>
            <a:r>
              <a:rPr lang="ru-RU" dirty="0"/>
              <a:t>универсальный коннектор, который позволит выгрузить данные из любой внешней системы </a:t>
            </a:r>
            <a:br>
              <a:rPr lang="ru-RU" dirty="0"/>
            </a:br>
            <a:endParaRPr lang="ru-RU" dirty="0"/>
          </a:p>
          <a:p>
            <a:pPr marL="392425" indent="-133117">
              <a:spcBef>
                <a:spcPts val="291"/>
              </a:spcBef>
              <a:buClr>
                <a:srgbClr val="00A8EA"/>
              </a:buClr>
              <a:buFont typeface="Arial" charset="0"/>
              <a:buChar char="•"/>
            </a:pPr>
            <a:r>
              <a:rPr lang="ru-RU" dirty="0"/>
              <a:t>Произвольный тип дела, подходящий конкретно под ваш бизнес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  <a:p>
            <a:pPr marL="392425" indent="-133117">
              <a:spcBef>
                <a:spcPts val="291"/>
              </a:spcBef>
              <a:buClr>
                <a:srgbClr val="00A8EA"/>
              </a:buClr>
              <a:buFont typeface="Arial" charset="0"/>
              <a:buChar char="•"/>
            </a:pPr>
            <a:r>
              <a:rPr lang="ru-RU" dirty="0"/>
              <a:t>Статистика по всем каналам, включая ваши собственные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23528" y="1988840"/>
            <a:ext cx="3575814" cy="2329026"/>
          </a:xfrm>
          <a:prstGeom prst="rect">
            <a:avLst/>
          </a:prstGeom>
          <a:effectLst/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01" t="-615" r="8113" b="615"/>
          <a:stretch/>
        </p:blipFill>
        <p:spPr>
          <a:xfrm>
            <a:off x="1025315" y="2212506"/>
            <a:ext cx="1693812" cy="1693812"/>
          </a:xfrm>
          <a:prstGeom prst="ellipse">
            <a:avLst/>
          </a:prstGeom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333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49426" y="387236"/>
            <a:ext cx="5351567" cy="737508"/>
          </a:xfrm>
          <a:prstGeom prst="rect">
            <a:avLst/>
          </a:prstGeom>
          <a:solidFill>
            <a:schemeClr val="bg1"/>
          </a:solidFill>
        </p:spPr>
        <p:txBody>
          <a:bodyPr wrap="square" lIns="74421" tIns="37210" rIns="74421" bIns="37210">
            <a:spAutoFit/>
          </a:bodyPr>
          <a:lstStyle/>
          <a:p>
            <a:pPr defTabSz="557830">
              <a:lnSpc>
                <a:spcPct val="150000"/>
              </a:lnSpc>
              <a:buClr>
                <a:prstClr val="white"/>
              </a:buClr>
            </a:pPr>
            <a:r>
              <a:rPr lang="ru-RU" sz="3200" dirty="0">
                <a:solidFill>
                  <a:srgbClr val="000000"/>
                </a:solidFill>
                <a:ea typeface="Calibri"/>
                <a:cs typeface="Calibri"/>
              </a:rPr>
              <a:t>Кто он – ваш клиент?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473" y="1553885"/>
            <a:ext cx="432152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503" indent="-13850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dirty="0"/>
              <a:t>Сводная информация обо всех клиентах в вашей </a:t>
            </a:r>
            <a:r>
              <a:rPr lang="en-US" dirty="0"/>
              <a:t>CRM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138503" indent="-13850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dirty="0"/>
              <a:t> Портрет каждого контакта и каждой компании</a:t>
            </a:r>
            <a:br>
              <a:rPr lang="ru-RU" dirty="0"/>
            </a:br>
            <a:endParaRPr lang="ru-RU" dirty="0"/>
          </a:p>
          <a:p>
            <a:pPr marL="138503" indent="-13850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dirty="0"/>
              <a:t>Получение всей необходимой информации по клиенту – на одной странице </a:t>
            </a:r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872171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filatkin\Downloads\Карточка клиента Портре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697" y="375765"/>
            <a:ext cx="4139952" cy="582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734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417" y="1309742"/>
            <a:ext cx="8843383" cy="428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Какую нагрузку создает клиент на компанию и стоит ли работа с клиентом затраченных ресурсов? </a:t>
            </a:r>
          </a:p>
          <a:p>
            <a:endParaRPr lang="ru-RU" sz="582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3501008"/>
            <a:ext cx="501259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503" indent="-13850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dirty="0"/>
              <a:t>Система автоматически рассчитывает среднее количество дел на одну сделку по клиенту </a:t>
            </a:r>
          </a:p>
          <a:p>
            <a:pPr marL="138503" indent="-13850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dirty="0"/>
              <a:t>Вычисляет нагрузку конкретного клиента и показывает информацию на шкале</a:t>
            </a:r>
          </a:p>
          <a:p>
            <a:pPr marL="138503" indent="-13850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dirty="0"/>
              <a:t>Вы можете задать свое значение максимально-желаемой нагрузки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088" y="2062959"/>
            <a:ext cx="8738712" cy="1173035"/>
          </a:xfrm>
          <a:prstGeom prst="rect">
            <a:avLst/>
          </a:prstGeom>
        </p:spPr>
      </p:pic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14122" y="329874"/>
            <a:ext cx="7655823" cy="737508"/>
          </a:xfrm>
          <a:prstGeom prst="rect">
            <a:avLst/>
          </a:prstGeom>
          <a:solidFill>
            <a:schemeClr val="bg1"/>
          </a:solidFill>
        </p:spPr>
        <p:txBody>
          <a:bodyPr wrap="square" lIns="74421" tIns="37210" rIns="74421" bIns="37210">
            <a:spAutoFit/>
          </a:bodyPr>
          <a:lstStyle/>
          <a:p>
            <a:pPr algn="ctr" defTabSz="557830">
              <a:lnSpc>
                <a:spcPct val="150000"/>
              </a:lnSpc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Коммуникационная нагрузка</a:t>
            </a:r>
            <a:endParaRPr lang="ru-RU" sz="3200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48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727294"/>
            <a:ext cx="1800200" cy="1561741"/>
          </a:xfrm>
          <a:prstGeom prst="rect">
            <a:avLst/>
          </a:prstGeom>
        </p:spPr>
      </p:pic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11760" y="2276872"/>
            <a:ext cx="5976664" cy="2845136"/>
          </a:xfrm>
          <a:prstGeom prst="rect">
            <a:avLst/>
          </a:prstGeom>
          <a:solidFill>
            <a:schemeClr val="bg1"/>
          </a:solidFill>
        </p:spPr>
        <p:txBody>
          <a:bodyPr wrap="square" lIns="74421" tIns="37210" rIns="74421" bIns="37210">
            <a:spAutoFit/>
          </a:bodyPr>
          <a:lstStyle/>
          <a:p>
            <a:pPr defTabSz="557830">
              <a:buClr>
                <a:prstClr val="white"/>
              </a:buClr>
            </a:pPr>
            <a:r>
              <a:rPr lang="ru-RU" sz="3000" dirty="0" smtClean="0">
                <a:solidFill>
                  <a:srgbClr val="000000"/>
                </a:solidFill>
                <a:ea typeface="Calibri"/>
                <a:cs typeface="Calibri"/>
              </a:rPr>
              <a:t>Индивидуальный подход к каждому клиенту</a:t>
            </a:r>
          </a:p>
          <a:p>
            <a:pPr defTabSz="557830">
              <a:buClr>
                <a:prstClr val="white"/>
              </a:buClr>
            </a:pPr>
            <a:r>
              <a:rPr lang="ru-RU" sz="3000" dirty="0" smtClean="0">
                <a:solidFill>
                  <a:srgbClr val="000000"/>
                </a:solidFill>
                <a:ea typeface="Calibri"/>
                <a:cs typeface="Calibri"/>
              </a:rPr>
              <a:t>без лишних хлопот.</a:t>
            </a:r>
          </a:p>
          <a:p>
            <a:pPr defTabSz="557830">
              <a:buClr>
                <a:prstClr val="white"/>
              </a:buClr>
            </a:pPr>
            <a:endParaRPr lang="ru-RU" sz="30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defTabSz="557830">
              <a:buClr>
                <a:prstClr val="white"/>
              </a:buClr>
            </a:pPr>
            <a:r>
              <a:rPr lang="ru-RU" sz="3000" dirty="0" smtClean="0">
                <a:solidFill>
                  <a:srgbClr val="000000"/>
                </a:solidFill>
                <a:ea typeface="Calibri"/>
                <a:cs typeface="Calibri"/>
              </a:rPr>
              <a:t>Полный набор интегрированных между собой инструментов.</a:t>
            </a:r>
            <a:endParaRPr lang="ru-RU" sz="3000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091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59498" y="351683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cs typeface="Calibri"/>
              </a:rPr>
              <a:t>Анализ и контроль </a:t>
            </a:r>
            <a:endParaRPr lang="en-US" sz="2800" dirty="0"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322763"/>
            <a:ext cx="376800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Аналитические отчеты </a:t>
            </a:r>
            <a:r>
              <a:rPr lang="ru-RU" dirty="0"/>
              <a:t>по сделкам, </a:t>
            </a:r>
            <a:r>
              <a:rPr lang="ru-RU" dirty="0" err="1"/>
              <a:t>лидам</a:t>
            </a:r>
            <a:r>
              <a:rPr lang="ru-RU" dirty="0"/>
              <a:t>, контактам, компаниям, счетам и </a:t>
            </a:r>
            <a:r>
              <a:rPr lang="ru-RU" dirty="0" smtClean="0"/>
              <a:t>предложениям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Сводный отчет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Отчет по телефонии 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Готовые наборы отчетов для менеджера и руководителя 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Рейтинг сотрудника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5144377"/>
            <a:ext cx="35370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Оценивайте эффективность менеджеров, прогнозируйте доход, анализируйте </a:t>
            </a:r>
            <a:r>
              <a:rPr lang="ru-RU" i="1" dirty="0" smtClean="0"/>
              <a:t>клиентов!</a:t>
            </a:r>
            <a:endParaRPr lang="ru-RU" i="1" dirty="0"/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409" y="628116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filatkin\Downloads\Старт график с данными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75"/>
          <a:stretch/>
        </p:blipFill>
        <p:spPr bwMode="auto">
          <a:xfrm>
            <a:off x="5220072" y="116631"/>
            <a:ext cx="2736304" cy="642452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99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73"/>
          <a:stretch/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51149" y="0"/>
            <a:ext cx="9209785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92696"/>
            <a:ext cx="4896544" cy="1569660"/>
          </a:xfrm>
          <a:prstGeom prst="rect">
            <a:avLst/>
          </a:prstGeom>
          <a:effectLst>
            <a:glow rad="279400">
              <a:srgbClr val="FFFF00"/>
            </a:glow>
          </a:effectLst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Станьте современной клиентоориентированной компанией.</a:t>
            </a:r>
          </a:p>
        </p:txBody>
      </p:sp>
      <p:pic>
        <p:nvPicPr>
          <p:cNvPr id="9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02128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035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9220" y="4955886"/>
            <a:ext cx="6385560" cy="87769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337" y="857250"/>
            <a:ext cx="9111513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Старт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CRM</a:t>
            </a:r>
            <a:endParaRPr lang="ru-RU" sz="3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609600" y="1938373"/>
            <a:ext cx="8153400" cy="2975131"/>
            <a:chOff x="304800" y="895350"/>
            <a:chExt cx="8632590" cy="3149985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304800" y="895351"/>
              <a:ext cx="2794818" cy="3129782"/>
              <a:chOff x="457200" y="895351"/>
              <a:chExt cx="2794818" cy="3129782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618744" y="981456"/>
                <a:ext cx="2399318" cy="325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0" dirty="0">
                    <a:latin typeface="Calibri Обычный" charset="0"/>
                  </a:rPr>
                  <a:t>Контроль коммуникаций 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28472" y="1832752"/>
                <a:ext cx="1804479" cy="1808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ru-RU" sz="1050" b="0" dirty="0">
                    <a:latin typeface="Calibri Обычный" charset="0"/>
                  </a:rPr>
                  <a:t>Телефон</a:t>
                </a: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en-US" sz="1050" b="0" dirty="0">
                    <a:latin typeface="Calibri Обычный" charset="0"/>
                  </a:rPr>
                  <a:t>E-mail</a:t>
                </a: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ru-RU" sz="1050" b="0" dirty="0">
                    <a:latin typeface="Calibri Обычный" charset="0"/>
                  </a:rPr>
                  <a:t>Онлайн-чат на сайте </a:t>
                </a: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ru-RU" sz="1050" b="0" dirty="0" err="1">
                    <a:latin typeface="Calibri Обычный" charset="0"/>
                  </a:rPr>
                  <a:t>Вконтакте</a:t>
                </a:r>
                <a:endParaRPr lang="ru-RU" sz="1050" b="0" dirty="0">
                  <a:latin typeface="Calibri Обычный" charset="0"/>
                </a:endParaRP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en-US" sz="1050" b="0" dirty="0">
                    <a:latin typeface="Calibri Обычный" charset="0"/>
                  </a:rPr>
                  <a:t>Facebook</a:t>
                </a: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en-US" sz="1050" b="0" dirty="0">
                    <a:latin typeface="Calibri Обычный" charset="0"/>
                  </a:rPr>
                  <a:t>Viber</a:t>
                </a:r>
                <a:endParaRPr lang="ru-RU" sz="1050" b="0" dirty="0">
                  <a:latin typeface="Calibri Обычный" charset="0"/>
                </a:endParaRP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en-US" sz="1050" b="0" dirty="0">
                    <a:latin typeface="Calibri Обычный" charset="0"/>
                  </a:rPr>
                  <a:t>Telegram</a:t>
                </a:r>
                <a:endParaRPr lang="ru-RU" sz="1050" b="0" dirty="0">
                  <a:latin typeface="Calibri Обычный" charset="0"/>
                </a:endParaRP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en-US" sz="1050" b="0" dirty="0">
                    <a:latin typeface="Calibri Обычный" charset="0"/>
                  </a:rPr>
                  <a:t>Instagram</a:t>
                </a: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ru-RU" sz="1050" b="0" dirty="0">
                    <a:latin typeface="Calibri Обычный" charset="0"/>
                  </a:rPr>
                  <a:t>Битрикс24.Нетворк </a:t>
                </a: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ru-RU" sz="1050" b="0" dirty="0">
                    <a:latin typeface="Calibri Обычный" charset="0"/>
                  </a:rPr>
                  <a:t>и другие</a:t>
                </a: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457200" y="895351"/>
                <a:ext cx="2572204" cy="2971801"/>
              </a:xfrm>
              <a:prstGeom prst="rect">
                <a:avLst/>
              </a:prstGeom>
              <a:noFill/>
              <a:ln w="12700">
                <a:solidFill>
                  <a:srgbClr val="30C5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" name="Прямоугольник 1"/>
              <p:cNvSpPr/>
              <p:nvPr/>
            </p:nvSpPr>
            <p:spPr>
              <a:xfrm>
                <a:off x="618744" y="1348085"/>
                <a:ext cx="1692463" cy="2769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100" dirty="0">
                    <a:latin typeface="Calibri Обычный" charset="0"/>
                  </a:rPr>
                  <a:t>учет всех входящих</a:t>
                </a:r>
              </a:p>
            </p:txBody>
          </p:sp>
          <p:grpSp>
            <p:nvGrpSpPr>
              <p:cNvPr id="3" name="Группа 2"/>
              <p:cNvGrpSpPr/>
              <p:nvPr/>
            </p:nvGrpSpPr>
            <p:grpSpPr>
              <a:xfrm>
                <a:off x="2689037" y="3446840"/>
                <a:ext cx="562981" cy="578293"/>
                <a:chOff x="6681111" y="81610"/>
                <a:chExt cx="562981" cy="578293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6681111" y="96922"/>
                  <a:ext cx="562981" cy="562981"/>
                </a:xfrm>
                <a:prstGeom prst="ellipse">
                  <a:avLst/>
                </a:prstGeom>
                <a:solidFill>
                  <a:srgbClr val="66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50" b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781800" y="81610"/>
                  <a:ext cx="389001" cy="5539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800" b="0" dirty="0">
                      <a:solidFill>
                        <a:schemeClr val="bg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3" name="Группа 32"/>
            <p:cNvGrpSpPr/>
            <p:nvPr/>
          </p:nvGrpSpPr>
          <p:grpSpPr>
            <a:xfrm>
              <a:off x="3275817" y="895350"/>
              <a:ext cx="2743672" cy="3149985"/>
              <a:chOff x="3428217" y="895350"/>
              <a:chExt cx="2743672" cy="314998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514344" y="971550"/>
                <a:ext cx="2028580" cy="325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0" dirty="0">
                    <a:latin typeface="Calibri Обычный" charset="0"/>
                  </a:rPr>
                  <a:t>Поиск возможностей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565574" y="1832752"/>
                <a:ext cx="2328962" cy="1637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171450" indent="-171450">
                  <a:buClr>
                    <a:srgbClr val="66CCFF"/>
                  </a:buClr>
                  <a:buFont typeface="Arial" charset="0"/>
                  <a:buChar char="•"/>
                  <a:defRPr sz="1100" b="0">
                    <a:latin typeface="Calibri Обычный" charset="0"/>
                  </a:defRPr>
                </a:lvl1pPr>
              </a:lstStyle>
              <a:p>
                <a:r>
                  <a:rPr lang="ru-RU" sz="1050" dirty="0"/>
                  <a:t>Обработать каждый </a:t>
                </a:r>
                <a:r>
                  <a:rPr lang="ru-RU" sz="1050" dirty="0" err="1"/>
                  <a:t>лид</a:t>
                </a:r>
                <a:endParaRPr lang="ru-RU" sz="1050" dirty="0"/>
              </a:p>
              <a:p>
                <a:r>
                  <a:rPr lang="ru-RU" sz="1050" dirty="0"/>
                  <a:t>Классифицировать </a:t>
                </a:r>
              </a:p>
              <a:p>
                <a:r>
                  <a:rPr lang="ru-RU" sz="1050" dirty="0"/>
                  <a:t>Построить дисциплину по обработке</a:t>
                </a:r>
              </a:p>
              <a:p>
                <a:r>
                  <a:rPr lang="ru-RU" sz="1050" dirty="0"/>
                  <a:t>Автоматизировать обработку </a:t>
                </a:r>
              </a:p>
              <a:p>
                <a:endParaRPr lang="ru-RU" sz="1050" dirty="0"/>
              </a:p>
              <a:p>
                <a:pPr marL="0" indent="0">
                  <a:buNone/>
                </a:pPr>
                <a:r>
                  <a:rPr lang="ru-RU" sz="1050" b="1" dirty="0"/>
                  <a:t>Цель: </a:t>
                </a:r>
                <a:r>
                  <a:rPr lang="ru-RU" sz="1050" dirty="0"/>
                  <a:t>Сделать из </a:t>
                </a:r>
                <a:r>
                  <a:rPr lang="ru-RU" sz="1050" dirty="0" err="1"/>
                  <a:t>лида</a:t>
                </a:r>
                <a:r>
                  <a:rPr lang="ru-RU" sz="1050" dirty="0"/>
                  <a:t> сделку или откинуть возможность. Не оставлять «очередей»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3428217" y="895350"/>
                <a:ext cx="2572204" cy="2971801"/>
              </a:xfrm>
              <a:prstGeom prst="rect">
                <a:avLst/>
              </a:prstGeom>
              <a:noFill/>
              <a:ln w="12700">
                <a:solidFill>
                  <a:srgbClr val="5BF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3514344" y="1348085"/>
                <a:ext cx="2354932" cy="635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100" dirty="0">
                    <a:latin typeface="Calibri Обычный" charset="0"/>
                  </a:rPr>
                  <a:t>найти и использовать любую возможность заработать</a:t>
                </a:r>
              </a:p>
            </p:txBody>
          </p:sp>
          <p:grpSp>
            <p:nvGrpSpPr>
              <p:cNvPr id="21" name="Группа 20"/>
              <p:cNvGrpSpPr/>
              <p:nvPr/>
            </p:nvGrpSpPr>
            <p:grpSpPr>
              <a:xfrm>
                <a:off x="5608908" y="3467042"/>
                <a:ext cx="562981" cy="578293"/>
                <a:chOff x="6681111" y="81610"/>
                <a:chExt cx="562981" cy="578293"/>
              </a:xfrm>
            </p:grpSpPr>
            <p:sp>
              <p:nvSpPr>
                <p:cNvPr id="22" name="Овал 21"/>
                <p:cNvSpPr/>
                <p:nvPr/>
              </p:nvSpPr>
              <p:spPr>
                <a:xfrm>
                  <a:off x="6681111" y="96922"/>
                  <a:ext cx="562981" cy="562981"/>
                </a:xfrm>
                <a:prstGeom prst="ellipse">
                  <a:avLst/>
                </a:prstGeom>
                <a:solidFill>
                  <a:srgbClr val="5BFF8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50" b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6781800" y="81610"/>
                  <a:ext cx="389001" cy="5539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800" b="0" dirty="0">
                      <a:solidFill>
                        <a:schemeClr val="bg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2</a:t>
                  </a:r>
                </a:p>
              </p:txBody>
            </p:sp>
          </p:grpSp>
        </p:grpSp>
        <p:grpSp>
          <p:nvGrpSpPr>
            <p:cNvPr id="34" name="Группа 33"/>
            <p:cNvGrpSpPr/>
            <p:nvPr/>
          </p:nvGrpSpPr>
          <p:grpSpPr>
            <a:xfrm>
              <a:off x="6190796" y="895350"/>
              <a:ext cx="2746594" cy="3136527"/>
              <a:chOff x="6343196" y="895350"/>
              <a:chExt cx="2746594" cy="3136527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423690" y="991206"/>
                <a:ext cx="989001" cy="325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0" dirty="0">
                    <a:latin typeface="Calibri Обычный" charset="0"/>
                  </a:rPr>
                  <a:t>Продажи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477550" y="1809750"/>
                <a:ext cx="2437850" cy="212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171450" indent="-171450">
                  <a:buClr>
                    <a:srgbClr val="66CCFF"/>
                  </a:buClr>
                  <a:buFont typeface="Arial" charset="0"/>
                  <a:buChar char="•"/>
                  <a:defRPr sz="1100" b="0">
                    <a:latin typeface="Calibri Обычный" charset="0"/>
                  </a:defRPr>
                </a:lvl1pPr>
              </a:lstStyle>
              <a:p>
                <a:r>
                  <a:rPr lang="ru-RU" sz="1050" dirty="0"/>
                  <a:t>Довести каждую сделку  до конца</a:t>
                </a:r>
              </a:p>
              <a:p>
                <a:r>
                  <a:rPr lang="ru-RU" sz="1050" dirty="0"/>
                  <a:t>Заработать </a:t>
                </a:r>
              </a:p>
              <a:p>
                <a:r>
                  <a:rPr lang="ru-RU" sz="1050" dirty="0"/>
                  <a:t>Построить процесс продаж</a:t>
                </a:r>
              </a:p>
              <a:p>
                <a:r>
                  <a:rPr lang="ru-RU" sz="1050" dirty="0"/>
                  <a:t>Автоматизировать продажи </a:t>
                </a:r>
              </a:p>
              <a:p>
                <a:r>
                  <a:rPr lang="ru-RU" sz="1050" dirty="0"/>
                  <a:t>Построить процесс повторных продаж</a:t>
                </a:r>
              </a:p>
              <a:p>
                <a:r>
                  <a:rPr lang="ru-RU" sz="1050" dirty="0"/>
                  <a:t>Автоматизировать повторные продажи </a:t>
                </a:r>
              </a:p>
              <a:p>
                <a:pPr marL="0" indent="0">
                  <a:buNone/>
                </a:pPr>
                <a:endParaRPr lang="ru-RU" sz="900" b="1" dirty="0"/>
              </a:p>
              <a:p>
                <a:pPr marL="0" indent="0">
                  <a:buNone/>
                </a:pPr>
                <a:r>
                  <a:rPr lang="ru-RU" sz="1050" b="1" dirty="0"/>
                  <a:t>Цель: </a:t>
                </a:r>
                <a:r>
                  <a:rPr lang="ru-RU" sz="1050" dirty="0"/>
                  <a:t>увеличить продажи в компании</a:t>
                </a: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6343196" y="895350"/>
                <a:ext cx="2572204" cy="2971801"/>
              </a:xfrm>
              <a:prstGeom prst="rect">
                <a:avLst/>
              </a:prstGeom>
              <a:noFill/>
              <a:ln w="12700">
                <a:solidFill>
                  <a:srgbClr val="FF538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6423690" y="1348085"/>
                <a:ext cx="2354932" cy="456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100" dirty="0">
                    <a:latin typeface="Calibri Обычный" charset="0"/>
                  </a:rPr>
                  <a:t>автоматизировать продажи и повторные продажи</a:t>
                </a:r>
              </a:p>
            </p:txBody>
          </p:sp>
          <p:grpSp>
            <p:nvGrpSpPr>
              <p:cNvPr id="24" name="Группа 23"/>
              <p:cNvGrpSpPr/>
              <p:nvPr/>
            </p:nvGrpSpPr>
            <p:grpSpPr>
              <a:xfrm>
                <a:off x="8526809" y="3453584"/>
                <a:ext cx="562981" cy="578293"/>
                <a:chOff x="6681111" y="81610"/>
                <a:chExt cx="562981" cy="578293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6681111" y="96922"/>
                  <a:ext cx="562981" cy="562981"/>
                </a:xfrm>
                <a:prstGeom prst="ellipse">
                  <a:avLst/>
                </a:prstGeom>
                <a:solidFill>
                  <a:srgbClr val="FF53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50" b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781800" y="81610"/>
                  <a:ext cx="389001" cy="5539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800" b="0" dirty="0">
                      <a:solidFill>
                        <a:schemeClr val="bg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3</a:t>
                  </a:r>
                </a:p>
              </p:txBody>
            </p:sp>
          </p:grpSp>
        </p:grpSp>
      </p:grpSp>
      <p:sp>
        <p:nvSpPr>
          <p:cNvPr id="60" name="Прямоугольник 59"/>
          <p:cNvSpPr/>
          <p:nvPr/>
        </p:nvSpPr>
        <p:spPr>
          <a:xfrm>
            <a:off x="0" y="1447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SzPct val="100000"/>
              <a:defRPr sz="1800"/>
            </a:pPr>
            <a:r>
              <a:rPr lang="ru-RU" sz="1800" b="0" dirty="0">
                <a:latin typeface="Calibri" charset="0"/>
                <a:ea typeface="Calibri" charset="0"/>
                <a:cs typeface="Calibri" charset="0"/>
              </a:rPr>
              <a:t>Конверсия от входящего </a:t>
            </a:r>
            <a:r>
              <a:rPr lang="ru-RU" sz="1800" b="0" dirty="0" err="1">
                <a:latin typeface="Calibri" charset="0"/>
                <a:ea typeface="Calibri" charset="0"/>
                <a:cs typeface="Calibri" charset="0"/>
              </a:rPr>
              <a:t>лида</a:t>
            </a:r>
            <a:r>
              <a:rPr lang="ru-RU" sz="1800" b="0" dirty="0">
                <a:latin typeface="Calibri" charset="0"/>
                <a:ea typeface="Calibri" charset="0"/>
                <a:cs typeface="Calibri" charset="0"/>
              </a:rPr>
              <a:t> до продажи</a:t>
            </a:r>
          </a:p>
        </p:txBody>
      </p:sp>
      <p:pic>
        <p:nvPicPr>
          <p:cNvPr id="31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173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7802" r="34250" b="18071"/>
          <a:stretch/>
        </p:blipFill>
        <p:spPr>
          <a:xfrm>
            <a:off x="-18255" y="0"/>
            <a:ext cx="9259032" cy="69573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35497" y="0"/>
            <a:ext cx="9276273" cy="6957392"/>
          </a:xfrm>
          <a:prstGeom prst="rect">
            <a:avLst/>
          </a:prstGeom>
          <a:solidFill>
            <a:srgbClr val="141414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33502" y="2644170"/>
            <a:ext cx="6476999" cy="1569660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 defTabSz="685664"/>
            <a:r>
              <a:rPr lang="ru-RU" sz="4800" dirty="0">
                <a:solidFill>
                  <a:schemeClr val="bg1"/>
                </a:solidFill>
                <a:latin typeface="Calibri" charset="0"/>
              </a:rPr>
              <a:t>Концепция Битрикс24 - компания онлайн</a:t>
            </a:r>
          </a:p>
        </p:txBody>
      </p:sp>
      <p:pic>
        <p:nvPicPr>
          <p:cNvPr id="6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38132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92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95536" y="835597"/>
            <a:ext cx="9146110" cy="93721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alibri"/>
                <a:cs typeface="Calibri"/>
                <a:sym typeface="Wingdings"/>
              </a:rPr>
              <a:t>Подсказки в </a:t>
            </a:r>
            <a:r>
              <a:rPr lang="en-US" sz="3200" dirty="0" smtClean="0">
                <a:latin typeface="Calibri"/>
                <a:cs typeface="Calibri"/>
                <a:sym typeface="Wingdings"/>
              </a:rPr>
              <a:t>CRM</a:t>
            </a:r>
            <a:endParaRPr lang="ru-RU" sz="3200" dirty="0" smtClean="0">
              <a:latin typeface="Calibri"/>
              <a:cs typeface="Calibri"/>
              <a:sym typeface="Wingdings"/>
            </a:endParaRPr>
          </a:p>
          <a:p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007" y="2161082"/>
            <a:ext cx="442798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Не нужно учиться работать с CRM, нужно победить все счетчики 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Контроль и напоминания в CRM превращаются в игру.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Легко и просто контролировать процесс: счетчики показывают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все дела на сегодня, задолженности 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и отсутствие запланированных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дел.</a:t>
            </a:r>
            <a:endParaRPr lang="en-US" sz="1600" dirty="0" smtClean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Вы 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один раз настраиваете ваш индивидуальный процесс продаж, дальше CRM все контролирует сама и помогает не забывать.</a:t>
            </a:r>
          </a:p>
        </p:txBody>
      </p:sp>
      <p:pic>
        <p:nvPicPr>
          <p:cNvPr id="16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524000" y="1249032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SzPct val="100000"/>
              <a:defRPr sz="1800"/>
            </a:pPr>
            <a:r>
              <a:rPr lang="ru-RU" sz="1400" b="0" dirty="0" smtClean="0">
                <a:latin typeface="Calibri" charset="0"/>
                <a:ea typeface="Calibri" charset="0"/>
                <a:cs typeface="Calibri" charset="0"/>
              </a:rPr>
              <a:t>Все, что должны делать сотрудники – это побеждать счетчики</a:t>
            </a:r>
            <a:endParaRPr lang="ru-RU" sz="1400" b="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52" name="Picture 4" descr="C:\Users\dfilatkin\Desktop\Новая папка (7)\screenshot-myfirstcompany.bitrix24.ru 2017-05-15 23-16-17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8034" y="2317359"/>
            <a:ext cx="4608512" cy="269581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815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38200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Обработка </a:t>
            </a:r>
            <a:r>
              <a:rPr lang="ru-RU" sz="3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лидов</a:t>
            </a:r>
            <a:r>
              <a:rPr lang="ru-RU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и сделок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580066" y="1752600"/>
            <a:ext cx="5983871" cy="3855630"/>
            <a:chOff x="1102729" y="927277"/>
            <a:chExt cx="4806462" cy="3096982"/>
          </a:xfrm>
        </p:grpSpPr>
        <p:pic>
          <p:nvPicPr>
            <p:cNvPr id="4" name="Изображение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" y="971550"/>
              <a:ext cx="4738056" cy="3027091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102729" y="927277"/>
              <a:ext cx="4806462" cy="3096982"/>
            </a:xfrm>
            <a:prstGeom prst="rect">
              <a:avLst/>
            </a:prstGeom>
            <a:noFill/>
            <a:ln w="12700">
              <a:solidFill>
                <a:srgbClr val="30C5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</p:grp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932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62" y="476672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Канбан</a:t>
            </a:r>
            <a:endParaRPr lang="ru-RU" sz="3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462" y="110699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SzPct val="100000"/>
              <a:defRPr sz="1800"/>
            </a:pPr>
            <a:r>
              <a:rPr lang="ru-RU" sz="1800" b="0" dirty="0">
                <a:latin typeface="Calibri" charset="0"/>
                <a:ea typeface="Calibri" charset="0"/>
                <a:cs typeface="Calibri" charset="0"/>
              </a:rPr>
              <a:t>Простой способ классифицировать </a:t>
            </a:r>
            <a:r>
              <a:rPr lang="ru-RU" sz="1800" b="0" dirty="0" err="1">
                <a:latin typeface="Calibri" charset="0"/>
                <a:ea typeface="Calibri" charset="0"/>
                <a:cs typeface="Calibri" charset="0"/>
              </a:rPr>
              <a:t>лиды</a:t>
            </a:r>
            <a:r>
              <a:rPr lang="ru-RU" sz="1800" b="0" dirty="0">
                <a:latin typeface="Calibri" charset="0"/>
                <a:ea typeface="Calibri" charset="0"/>
                <a:cs typeface="Calibri" charset="0"/>
              </a:rPr>
              <a:t> и сделки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624" y="2046477"/>
            <a:ext cx="3964928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Классическое «</a:t>
            </a:r>
            <a:r>
              <a:rPr lang="ru-RU" sz="1600" b="0" dirty="0" err="1">
                <a:latin typeface="Calibri" charset="0"/>
                <a:ea typeface="Calibri" charset="0"/>
                <a:cs typeface="Calibri" charset="0"/>
              </a:rPr>
              <a:t>канбан</a:t>
            </a: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» представление элементов</a:t>
            </a:r>
          </a:p>
          <a:p>
            <a:pPr marL="285750" indent="-2857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В </a:t>
            </a:r>
            <a:r>
              <a:rPr lang="en-US" sz="1600" b="0" dirty="0">
                <a:latin typeface="Calibri" charset="0"/>
                <a:ea typeface="Calibri" charset="0"/>
                <a:cs typeface="Calibri" charset="0"/>
              </a:rPr>
              <a:t>CRM </a:t>
            </a:r>
            <a:r>
              <a:rPr lang="mr-IN" sz="1600" b="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1600" b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везде, где есть статусы: </a:t>
            </a:r>
            <a:r>
              <a:rPr lang="ru-RU" sz="1600" b="0" dirty="0" err="1">
                <a:latin typeface="Calibri" charset="0"/>
                <a:ea typeface="Calibri" charset="0"/>
                <a:cs typeface="Calibri" charset="0"/>
              </a:rPr>
              <a:t>лиды</a:t>
            </a: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, сделки, коммерческие предложения, счета</a:t>
            </a:r>
          </a:p>
          <a:p>
            <a:pPr marL="285750" indent="-2857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en-US" sz="1600" b="0" dirty="0">
                <a:latin typeface="Calibri" charset="0"/>
                <a:ea typeface="Calibri" charset="0"/>
                <a:cs typeface="Calibri" charset="0"/>
              </a:rPr>
              <a:t>drag and drop </a:t>
            </a: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перемещение элементов между статусами</a:t>
            </a:r>
          </a:p>
          <a:p>
            <a:pPr marL="285750" indent="-2857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Суммарная статистика по статусу  (например, сумма по сделкам в одном статусе)</a:t>
            </a:r>
            <a:endParaRPr lang="en-US" sz="1600" b="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b="0" dirty="0" err="1">
                <a:latin typeface="Calibri" charset="0"/>
                <a:ea typeface="Calibri" charset="0"/>
                <a:cs typeface="Calibri" charset="0"/>
              </a:rPr>
              <a:t>Канбан</a:t>
            </a: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 становится одним из вариантов представления элементов в </a:t>
            </a:r>
            <a:r>
              <a:rPr lang="en-US" sz="1600" b="0" dirty="0">
                <a:latin typeface="Calibri" charset="0"/>
                <a:ea typeface="Calibri" charset="0"/>
                <a:cs typeface="Calibri" charset="0"/>
              </a:rPr>
              <a:t>CRM </a:t>
            </a:r>
            <a:endParaRPr lang="ru-RU" sz="1600" b="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Доступен во всех тарифах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5355117" y="1846221"/>
            <a:ext cx="3474720" cy="2827607"/>
            <a:chOff x="5331655" y="1350498"/>
            <a:chExt cx="3474720" cy="2827607"/>
          </a:xfrm>
        </p:grpSpPr>
        <p:pic>
          <p:nvPicPr>
            <p:cNvPr id="17" name="Изображение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1" b="19826"/>
            <a:stretch/>
          </p:blipFill>
          <p:spPr>
            <a:xfrm>
              <a:off x="5390706" y="1396100"/>
              <a:ext cx="3368777" cy="2742531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5331655" y="1350498"/>
              <a:ext cx="3474720" cy="2827607"/>
            </a:xfrm>
            <a:prstGeom prst="rect">
              <a:avLst/>
            </a:prstGeom>
            <a:noFill/>
            <a:ln w="12700">
              <a:solidFill>
                <a:srgbClr val="30C5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</p:grpSp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321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76672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Роботы </a:t>
            </a:r>
            <a:r>
              <a:rPr lang="en-US" sz="3200" dirty="0" smtClean="0">
                <a:solidFill>
                  <a:srgbClr val="000000"/>
                </a:solidFill>
                <a:ea typeface="Calibri"/>
                <a:cs typeface="Calibri"/>
              </a:rPr>
              <a:t>CRM </a:t>
            </a: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для сотрудника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44" y="1412788"/>
            <a:ext cx="4386147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Запланировать дело (инструкция</a:t>
            </a:r>
            <a:r>
              <a:rPr lang="en-US" sz="1600" b="1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сотруднику)</a:t>
            </a:r>
            <a:r>
              <a:rPr lang="en-US" sz="1600" b="1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:</a:t>
            </a:r>
            <a:endParaRPr lang="ru-RU" sz="1600" b="1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Запланировать звонок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Запланировать встречу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Поставить задачу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Уведомления</a:t>
            </a: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Создать сделку (повторные продажи)</a:t>
            </a: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Создать </a:t>
            </a:r>
            <a:r>
              <a:rPr lang="ru-RU" sz="16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лид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Сменить </a:t>
            </a: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ответственного</a:t>
            </a: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Проконтролировать (если не сделано вовремя, уведомить директора)</a:t>
            </a:r>
            <a:endParaRPr lang="en-US" sz="16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Работа без </a:t>
            </a:r>
            <a:r>
              <a:rPr lang="ru-RU" sz="16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лидов</a:t>
            </a:r>
            <a:endParaRPr lang="ru-RU" sz="16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Робот с условием</a:t>
            </a: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Робот «</a:t>
            </a:r>
            <a:r>
              <a:rPr lang="ru-RU" sz="16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Ждун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»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 cstate="print"/>
          <a:srcRect l="26287" t="20815" r="26424" b="53511"/>
          <a:stretch/>
        </p:blipFill>
        <p:spPr>
          <a:xfrm>
            <a:off x="5334000" y="1615972"/>
            <a:ext cx="3661448" cy="2821153"/>
          </a:xfrm>
          <a:prstGeom prst="rect">
            <a:avLst/>
          </a:prstGeom>
          <a:ln w="25400" cmpd="sng">
            <a:solidFill>
              <a:srgbClr val="00B5FF"/>
            </a:solidFill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683568" y="1988840"/>
            <a:ext cx="4624702" cy="0"/>
          </a:xfrm>
          <a:prstGeom prst="line">
            <a:avLst/>
          </a:prstGeom>
          <a:ln w="12700" cap="rnd">
            <a:solidFill>
              <a:srgbClr val="00B5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558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507" y="1157892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Роботы </a:t>
            </a:r>
            <a:r>
              <a:rPr lang="en-US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CRM </a:t>
            </a:r>
            <a:r>
              <a:rPr lang="ru-RU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для связи с клиентом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492616"/>
            <a:ext cx="4183504" cy="16466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  <a:defRPr b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sz="1600" b="1" dirty="0"/>
              <a:t>Отправить </a:t>
            </a:r>
            <a:r>
              <a:rPr lang="ru-RU" sz="1600" b="1" dirty="0" smtClean="0"/>
              <a:t>письмо</a:t>
            </a:r>
            <a:endParaRPr lang="en-US" sz="1600" b="1" dirty="0" smtClean="0"/>
          </a:p>
          <a:p>
            <a:r>
              <a:rPr lang="ru-RU" sz="1600" dirty="0" smtClean="0"/>
              <a:t>Отправить </a:t>
            </a:r>
            <a:r>
              <a:rPr lang="en-US" sz="1600" dirty="0" smtClean="0"/>
              <a:t>SMS</a:t>
            </a:r>
            <a:br>
              <a:rPr lang="en-US" sz="1600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c</a:t>
            </a:r>
            <a:r>
              <a:rPr lang="ru-RU" sz="1600" b="1" dirty="0" err="1" smtClean="0"/>
              <a:t>коро</a:t>
            </a:r>
            <a:r>
              <a:rPr lang="en-US" sz="1600" b="1" dirty="0" smtClean="0"/>
              <a:t>: </a:t>
            </a:r>
            <a:r>
              <a:rPr lang="ru-RU" sz="1600" dirty="0" smtClean="0"/>
              <a:t>Написать </a:t>
            </a:r>
            <a:r>
              <a:rPr lang="ru-RU" sz="1600" dirty="0"/>
              <a:t>в чат </a:t>
            </a:r>
            <a:r>
              <a:rPr lang="en-US" sz="1600" dirty="0"/>
              <a:t>(Facebook</a:t>
            </a:r>
            <a:r>
              <a:rPr lang="ru-RU" sz="1600" dirty="0"/>
              <a:t>, </a:t>
            </a:r>
            <a:r>
              <a:rPr lang="ru-RU" sz="1600" dirty="0" err="1"/>
              <a:t>Вконтакте</a:t>
            </a:r>
            <a:r>
              <a:rPr lang="ru-RU" sz="1600" dirty="0"/>
              <a:t>, </a:t>
            </a:r>
            <a:r>
              <a:rPr lang="en-US" sz="1600" dirty="0"/>
              <a:t>Viber</a:t>
            </a:r>
            <a:r>
              <a:rPr lang="ru-RU" sz="1600" dirty="0"/>
              <a:t>, </a:t>
            </a:r>
            <a:r>
              <a:rPr lang="en-US" sz="1600" dirty="0"/>
              <a:t>Telegram, </a:t>
            </a:r>
            <a:r>
              <a:rPr lang="ru-RU" sz="1600" dirty="0" err="1"/>
              <a:t>Нетворк</a:t>
            </a:r>
            <a:r>
              <a:rPr lang="ru-RU" sz="1600" dirty="0"/>
              <a:t> и другие каналы в Открытых линиях</a:t>
            </a:r>
            <a:r>
              <a:rPr lang="ru-RU" sz="1600" dirty="0" smtClean="0"/>
              <a:t>)</a:t>
            </a:r>
            <a:endParaRPr lang="en-US" sz="16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 cstate="print"/>
          <a:srcRect l="26060" t="21913" r="26125" b="57702"/>
          <a:stretch/>
        </p:blipFill>
        <p:spPr>
          <a:xfrm>
            <a:off x="5220090" y="2256829"/>
            <a:ext cx="3674547" cy="2324299"/>
          </a:xfrm>
          <a:prstGeom prst="rect">
            <a:avLst/>
          </a:prstGeom>
          <a:ln w="25400" cmpd="sng">
            <a:solidFill>
              <a:srgbClr val="00B5FF"/>
            </a:solidFill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53044" y="2780928"/>
            <a:ext cx="4367028" cy="0"/>
          </a:xfrm>
          <a:prstGeom prst="line">
            <a:avLst/>
          </a:prstGeom>
          <a:ln w="12700" cap="rnd">
            <a:solidFill>
              <a:srgbClr val="00B5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121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87" t="26961" r="25983" b="45620"/>
          <a:stretch/>
        </p:blipFill>
        <p:spPr>
          <a:xfrm>
            <a:off x="5099385" y="1916833"/>
            <a:ext cx="3793095" cy="2880319"/>
          </a:xfrm>
          <a:prstGeom prst="rect">
            <a:avLst/>
          </a:prstGeom>
          <a:ln w="25400" cmpd="sng">
            <a:solidFill>
              <a:srgbClr val="00B5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298092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Роботы </a:t>
            </a:r>
            <a:r>
              <a:rPr lang="en-US" sz="3200" dirty="0" smtClean="0">
                <a:solidFill>
                  <a:srgbClr val="000000"/>
                </a:solidFill>
                <a:ea typeface="Calibri"/>
                <a:cs typeface="Calibri"/>
              </a:rPr>
              <a:t>CRM </a:t>
            </a: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для рекламы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3959187"/>
            <a:ext cx="329030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У вас есть номер телефона клиента или </a:t>
            </a:r>
            <a:r>
              <a:rPr lang="en-US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e-mail </a:t>
            </a:r>
            <a:r>
              <a:rPr lang="mr-IN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–</a:t>
            </a:r>
            <a:r>
              <a:rPr lang="en-US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покажите ему свою рекламу</a:t>
            </a:r>
            <a:endParaRPr lang="en-US" sz="14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Показывайте рекламу всем </a:t>
            </a:r>
            <a:r>
              <a:rPr lang="ru-RU" sz="14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потентицальным</a:t>
            </a: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 клиентам (</a:t>
            </a:r>
            <a:r>
              <a:rPr lang="ru-RU" sz="14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лидам</a:t>
            </a: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) 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Автоматически выключайте показ рекламы после покупки 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Показывайте другие рекламные объявления для повторных продаж </a:t>
            </a:r>
            <a:endParaRPr lang="en-US" sz="14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224" y="1988856"/>
            <a:ext cx="3298976" cy="140038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  <a:defRPr b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base"/>
            <a:r>
              <a:rPr lang="ru-RU" sz="1600" b="1" dirty="0">
                <a:solidFill>
                  <a:prstClr val="black"/>
                </a:solidFill>
              </a:rPr>
              <a:t>Запустить </a:t>
            </a:r>
            <a:r>
              <a:rPr lang="ru-RU" sz="1600" b="1" dirty="0" err="1" smtClean="0">
                <a:solidFill>
                  <a:prstClr val="black"/>
                </a:solidFill>
              </a:rPr>
              <a:t>таргетированную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рекламу</a:t>
            </a:r>
            <a:r>
              <a:rPr lang="ru-RU" sz="1600" dirty="0">
                <a:solidFill>
                  <a:prstClr val="black"/>
                </a:solidFill>
              </a:rPr>
              <a:t> в </a:t>
            </a:r>
            <a:r>
              <a:rPr lang="ru-RU" sz="1600" dirty="0" smtClean="0">
                <a:solidFill>
                  <a:prstClr val="black"/>
                </a:solidFill>
              </a:rPr>
              <a:t>Яндекс, Вконтакте, </a:t>
            </a:r>
            <a:r>
              <a:rPr lang="en-US" sz="1600" dirty="0" smtClean="0">
                <a:solidFill>
                  <a:prstClr val="black"/>
                </a:solidFill>
              </a:rPr>
              <a:t>Facebook, Instagram</a:t>
            </a:r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c</a:t>
            </a:r>
            <a:r>
              <a:rPr lang="ru-RU" sz="1600" dirty="0" err="1" smtClean="0">
                <a:solidFill>
                  <a:prstClr val="black"/>
                </a:solidFill>
              </a:rPr>
              <a:t>коро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Google</a:t>
            </a:r>
          </a:p>
          <a:p>
            <a:pPr fontAlgn="base"/>
            <a:r>
              <a:rPr lang="ru-RU" sz="1600" dirty="0" smtClean="0">
                <a:solidFill>
                  <a:prstClr val="black"/>
                </a:solidFill>
              </a:rPr>
              <a:t>Снять </a:t>
            </a:r>
            <a:r>
              <a:rPr lang="ru-RU" sz="1600" dirty="0">
                <a:solidFill>
                  <a:prstClr val="black"/>
                </a:solidFill>
              </a:rPr>
              <a:t>рекламу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6188" y="3636315"/>
            <a:ext cx="1722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Как это работает:</a:t>
            </a:r>
            <a:endParaRPr lang="ru-RU" sz="1600" b="1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907704" y="1116887"/>
            <a:ext cx="5347866" cy="556276"/>
            <a:chOff x="2967154" y="753289"/>
            <a:chExt cx="3953340" cy="419927"/>
          </a:xfrm>
        </p:grpSpPr>
        <p:pic>
          <p:nvPicPr>
            <p:cNvPr id="14" name="Изображение 1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7154" y="784761"/>
              <a:ext cx="713964" cy="356982"/>
            </a:xfrm>
            <a:prstGeom prst="rect">
              <a:avLst/>
            </a:prstGeom>
          </p:spPr>
        </p:pic>
        <p:pic>
          <p:nvPicPr>
            <p:cNvPr id="15" name="Изображение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6558" y="831759"/>
              <a:ext cx="778069" cy="262987"/>
            </a:xfrm>
            <a:prstGeom prst="rect">
              <a:avLst/>
            </a:prstGeom>
          </p:spPr>
        </p:pic>
        <p:pic>
          <p:nvPicPr>
            <p:cNvPr id="16" name="Изображение 1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9831" y="872110"/>
              <a:ext cx="710663" cy="182285"/>
            </a:xfrm>
            <a:prstGeom prst="rect">
              <a:avLst/>
            </a:prstGeom>
          </p:spPr>
        </p:pic>
        <p:pic>
          <p:nvPicPr>
            <p:cNvPr id="17" name="Изображение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86322" y="822834"/>
              <a:ext cx="496145" cy="280837"/>
            </a:xfrm>
            <a:prstGeom prst="rect">
              <a:avLst/>
            </a:prstGeom>
          </p:spPr>
        </p:pic>
        <p:pic>
          <p:nvPicPr>
            <p:cNvPr id="18" name="Изображение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7671" y="809239"/>
              <a:ext cx="308027" cy="308027"/>
            </a:xfrm>
            <a:prstGeom prst="rect">
              <a:avLst/>
            </a:prstGeom>
          </p:spPr>
        </p:pic>
        <p:pic>
          <p:nvPicPr>
            <p:cNvPr id="12" name="Изображение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00902" y="753289"/>
              <a:ext cx="420452" cy="419927"/>
            </a:xfrm>
            <a:prstGeom prst="rect">
              <a:avLst/>
            </a:prstGeom>
          </p:spPr>
        </p:pic>
      </p:grpSp>
      <p:pic>
        <p:nvPicPr>
          <p:cNvPr id="20" name="Picture 2" descr="C:\Users\filippov\Desktop\Untitled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822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38200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Триггеры 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CRM</a:t>
            </a:r>
            <a:endParaRPr lang="ru-RU" sz="3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9999" y="2217123"/>
            <a:ext cx="3307201" cy="32624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Clr>
                <a:srgbClr val="30C5F8"/>
              </a:buClr>
              <a:buFont typeface="Arial" charset="0"/>
              <a:buChar char="•"/>
              <a:defRPr b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Входящее письмо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Входящий звонок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b="1" dirty="0"/>
              <a:t>Заполнение </a:t>
            </a:r>
            <a:r>
              <a:rPr lang="en-US" sz="1400" b="1" dirty="0"/>
              <a:t>CRM</a:t>
            </a:r>
            <a:r>
              <a:rPr lang="ru-RU" sz="1400" b="1" dirty="0"/>
              <a:t>-формы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Оплата счета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 err="1"/>
              <a:t>Webhook</a:t>
            </a:r>
            <a:r>
              <a:rPr lang="ru-RU" sz="1400" dirty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Переход по ссылке в письме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Создана сделка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Сообщение в онлайн-чат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Заход на сайт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146851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0" dirty="0">
                <a:latin typeface="Calibri" charset="0"/>
                <a:ea typeface="Calibri" charset="0"/>
                <a:cs typeface="Calibri" charset="0"/>
              </a:rPr>
              <a:t>Автоматизируйте реакцию на действие клиента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 cstate="print"/>
          <a:srcRect b="22487"/>
          <a:stretch/>
        </p:blipFill>
        <p:spPr>
          <a:xfrm>
            <a:off x="5062421" y="2186998"/>
            <a:ext cx="3770841" cy="3415558"/>
          </a:xfrm>
          <a:prstGeom prst="rect">
            <a:avLst/>
          </a:prstGeom>
          <a:ln w="25400">
            <a:solidFill>
              <a:srgbClr val="30C5F8"/>
            </a:solidFill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3771" y="3429001"/>
            <a:ext cx="3389606" cy="1410031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185554" y="3252850"/>
            <a:ext cx="3849585" cy="0"/>
          </a:xfrm>
          <a:prstGeom prst="line">
            <a:avLst/>
          </a:prstGeom>
          <a:ln w="12700" cap="rnd">
            <a:solidFill>
              <a:srgbClr val="00B5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716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70100"/>
            <a:ext cx="9144000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Простая </a:t>
            </a:r>
            <a:r>
              <a:rPr lang="en-US" sz="3200" dirty="0" smtClean="0">
                <a:solidFill>
                  <a:srgbClr val="000000"/>
                </a:solidFill>
                <a:ea typeface="Calibri"/>
                <a:cs typeface="Calibri"/>
              </a:rPr>
              <a:t>CRM</a:t>
            </a:r>
            <a:endParaRPr lang="ru-RU" sz="3200" dirty="0" smtClean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0009" y="1813164"/>
            <a:ext cx="3307201" cy="36625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Clr>
                <a:srgbClr val="30C5F8"/>
              </a:buClr>
              <a:buFont typeface="Arial" charset="0"/>
              <a:buChar char="•"/>
              <a:defRPr b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prstClr val="black"/>
                </a:solidFill>
              </a:rPr>
              <a:t>Все входящие попадают сразу в сделки и в контакты 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prstClr val="black"/>
                </a:solidFill>
              </a:rPr>
              <a:t>Пункт меню Лиды скрывается  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prstClr val="black"/>
                </a:solidFill>
              </a:rPr>
              <a:t>Все входящие </a:t>
            </a:r>
            <a:r>
              <a:rPr lang="ru-RU" sz="1600" dirty="0" err="1">
                <a:solidFill>
                  <a:prstClr val="black"/>
                </a:solidFill>
              </a:rPr>
              <a:t>лиды</a:t>
            </a:r>
            <a:r>
              <a:rPr lang="ru-RU" sz="1600" dirty="0">
                <a:solidFill>
                  <a:prstClr val="black"/>
                </a:solidFill>
              </a:rPr>
              <a:t> сохраняются, робот незаметно конвертирует их в сделки и контакты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prstClr val="black"/>
                </a:solidFill>
              </a:rPr>
              <a:t>Можно настроить, в какое направление сделок из какого канала конвертировать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prstClr val="black"/>
                </a:solidFill>
              </a:rPr>
              <a:t>Классический режим работы с </a:t>
            </a:r>
            <a:r>
              <a:rPr lang="ru-RU" sz="1600" dirty="0" err="1">
                <a:solidFill>
                  <a:prstClr val="black"/>
                </a:solidFill>
              </a:rPr>
              <a:t>лидами</a:t>
            </a:r>
            <a:r>
              <a:rPr lang="ru-RU" sz="1600" dirty="0">
                <a:solidFill>
                  <a:prstClr val="black"/>
                </a:solidFill>
              </a:rPr>
              <a:t> можно включить в любой момент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1052745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Не отвлекайтесь на </a:t>
            </a:r>
            <a:r>
              <a:rPr lang="ru-RU" sz="14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лиды</a:t>
            </a: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, работайте сразу со сделками</a:t>
            </a:r>
            <a:endParaRPr lang="ru-RU" sz="1400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01376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24030" r="12520"/>
          <a:stretch/>
        </p:blipFill>
        <p:spPr>
          <a:xfrm>
            <a:off x="4716016" y="1556793"/>
            <a:ext cx="4032448" cy="4032448"/>
          </a:xfrm>
          <a:prstGeom prst="ellipse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8459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38200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Автоматизация продаж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53566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buSzPct val="100000"/>
              <a:defRPr sz="1800"/>
            </a:pPr>
            <a:r>
              <a:rPr lang="ru-RU" sz="1800" b="0" dirty="0">
                <a:latin typeface="Calibri" charset="0"/>
                <a:ea typeface="Calibri" charset="0"/>
                <a:cs typeface="Calibri" charset="0"/>
              </a:rPr>
              <a:t>Точность. Скорость. Контроль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2743200"/>
            <a:ext cx="4572000" cy="1308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Снижайте влияние человеческого фактора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Автоматизируйте стандартные действия  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Контролируйте весь процесс продаж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Быстро вводите в работу новых сотрудников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581400" y="1955847"/>
            <a:ext cx="5424102" cy="3444828"/>
            <a:chOff x="3581400" y="1098597"/>
            <a:chExt cx="5424102" cy="3444828"/>
          </a:xfrm>
        </p:grpSpPr>
        <p:pic>
          <p:nvPicPr>
            <p:cNvPr id="7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187"/>
            <a:stretch/>
          </p:blipFill>
          <p:spPr>
            <a:xfrm>
              <a:off x="3581400" y="1098597"/>
              <a:ext cx="5424102" cy="3444828"/>
            </a:xfrm>
            <a:prstGeom prst="rect">
              <a:avLst/>
            </a:prstGeom>
          </p:spPr>
        </p:pic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90" t="6555" r="12500" b="9175"/>
            <a:stretch/>
          </p:blipFill>
          <p:spPr>
            <a:xfrm>
              <a:off x="5050970" y="1681755"/>
              <a:ext cx="2492830" cy="2490195"/>
            </a:xfrm>
            <a:prstGeom prst="ellipse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713891" y="4384316"/>
            <a:ext cx="4211019" cy="369332"/>
            <a:chOff x="747132" y="4183618"/>
            <a:chExt cx="4211019" cy="36933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47132" y="4234263"/>
              <a:ext cx="4059044" cy="2899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8283" y="4183618"/>
              <a:ext cx="4199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b="0" dirty="0">
                  <a:latin typeface="Calibri" charset="0"/>
                  <a:ea typeface="Calibri" charset="0"/>
                  <a:cs typeface="Calibri" charset="0"/>
                </a:rPr>
                <a:t>Продавайте больше, </a:t>
              </a:r>
              <a:r>
                <a:rPr lang="ru-RU" sz="1800" b="0">
                  <a:latin typeface="Calibri" charset="0"/>
                  <a:ea typeface="Calibri" charset="0"/>
                  <a:cs typeface="Calibri" charset="0"/>
                </a:rPr>
                <a:t>работайте меньше</a:t>
              </a:r>
              <a:endParaRPr lang="ru-RU" sz="1800" b="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15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901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00" t="5025" r="11500" b="1057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5813" y="3488056"/>
            <a:ext cx="8077199" cy="1323439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Распознавание лиц</a:t>
            </a:r>
          </a:p>
          <a:p>
            <a:pPr algn="ctr"/>
            <a:r>
              <a:rPr lang="ru-RU" sz="32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бизнес-сценарии</a:t>
            </a:r>
            <a:endParaRPr lang="ru-RU" sz="3200" b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52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628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275" y="836712"/>
            <a:ext cx="9144000" cy="5143500"/>
          </a:xfrm>
          <a:prstGeom prst="hexagon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5430" y="2802224"/>
            <a:ext cx="2630774" cy="461616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Омниканальная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212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9600" y="5287041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</a:rPr>
              <a:t>Быстро узнать клиента и сделать </a:t>
            </a:r>
            <a:r>
              <a:rPr lang="ru-RU" sz="1400" dirty="0">
                <a:solidFill>
                  <a:prstClr val="black"/>
                </a:solidFill>
              </a:rPr>
              <a:t>ему персональное </a:t>
            </a:r>
            <a:r>
              <a:rPr lang="ru-RU" sz="1400" dirty="0" smtClean="0">
                <a:solidFill>
                  <a:prstClr val="black"/>
                </a:solidFill>
              </a:rPr>
              <a:t>предложение. Автоматически сохранить все в </a:t>
            </a:r>
            <a:r>
              <a:rPr lang="en-US" sz="1400" dirty="0" smtClean="0">
                <a:solidFill>
                  <a:prstClr val="black"/>
                </a:solidFill>
              </a:rPr>
              <a:t>CRM 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09820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ea typeface="Calibri"/>
                <a:cs typeface="Calibri"/>
              </a:rPr>
              <a:t>Узнать клиента в лицо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1718806"/>
            <a:ext cx="4017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Клиенты ждут персонального подхода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Старые способы идентификации </a:t>
            </a:r>
            <a:r>
              <a:rPr lang="mr-IN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–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 медленные и неудобные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Нужен постоянный канал для обратной связи с клиентом: телефоны/</a:t>
            </a:r>
            <a:r>
              <a:rPr lang="en-US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email </a:t>
            </a: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со всех не 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собрать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Важно мгновенно получить информацию о клиенте из </a:t>
            </a:r>
            <a:r>
              <a:rPr lang="en-US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CRM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И также быстро передать в </a:t>
            </a:r>
            <a:r>
              <a:rPr lang="en-US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CRM 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новые данные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146514" y="1151071"/>
            <a:ext cx="5250022" cy="3358055"/>
            <a:chOff x="4126883" y="896038"/>
            <a:chExt cx="4700234" cy="2985102"/>
          </a:xfrm>
        </p:grpSpPr>
        <p:pic>
          <p:nvPicPr>
            <p:cNvPr id="9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187"/>
            <a:stretch/>
          </p:blipFill>
          <p:spPr>
            <a:xfrm>
              <a:off x="4126883" y="896038"/>
              <a:ext cx="4700234" cy="2985102"/>
            </a:xfrm>
            <a:prstGeom prst="rect">
              <a:avLst/>
            </a:prstGeom>
          </p:spPr>
        </p:pic>
        <p:pic>
          <p:nvPicPr>
            <p:cNvPr id="10" name="Изображение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568" t="8001" r="4998" b="38875"/>
            <a:stretch/>
          </p:blipFill>
          <p:spPr>
            <a:xfrm>
              <a:off x="5388918" y="1397880"/>
              <a:ext cx="2166075" cy="2164470"/>
            </a:xfrm>
            <a:prstGeom prst="ellipse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6010280" y="2514603"/>
            <a:ext cx="619123" cy="1284996"/>
          </a:xfrm>
          <a:prstGeom prst="rect">
            <a:avLst/>
          </a:prstGeom>
          <a:solidFill>
            <a:schemeClr val="bg1">
              <a:lumMod val="95000"/>
              <a:alpha val="12000"/>
            </a:schemeClr>
          </a:solidFill>
          <a:ln>
            <a:solidFill>
              <a:srgbClr val="FFE6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>
              <a:solidFill>
                <a:prstClr val="white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862170" y="4236182"/>
            <a:ext cx="533400" cy="406400"/>
            <a:chOff x="6248400" y="-781050"/>
            <a:chExt cx="533400" cy="30480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6248400" y="-781050"/>
              <a:ext cx="533400" cy="304800"/>
            </a:xfrm>
            <a:prstGeom prst="roundRect">
              <a:avLst>
                <a:gd name="adj" fmla="val 50000"/>
              </a:avLst>
            </a:prstGeom>
            <a:solidFill>
              <a:srgbClr val="26D7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200" b="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79062" y="-779342"/>
              <a:ext cx="498855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prstClr val="white"/>
                  </a:solidFill>
                  <a:ea typeface="Calibri" charset="0"/>
                  <a:cs typeface="Calibri" charset="0"/>
                </a:rPr>
                <a:t>99%</a:t>
              </a:r>
              <a:endParaRPr lang="ru-RU" sz="1400" b="1" dirty="0">
                <a:solidFill>
                  <a:prstClr val="white"/>
                </a:solidFill>
                <a:ea typeface="Calibri" charset="0"/>
                <a:cs typeface="Calibri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097525" y="4236172"/>
            <a:ext cx="533400" cy="406400"/>
            <a:chOff x="6248400" y="-781050"/>
            <a:chExt cx="533400" cy="30480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248400" y="-781050"/>
              <a:ext cx="533400" cy="3048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200" b="1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58042" y="-764420"/>
              <a:ext cx="48763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2965AD"/>
                  </a:solidFill>
                  <a:ea typeface="Calibri" charset="0"/>
                  <a:cs typeface="Calibri" charset="0"/>
                </a:rPr>
                <a:t>CRM</a:t>
              </a:r>
              <a:endParaRPr lang="ru-RU" sz="1400" b="1" dirty="0">
                <a:solidFill>
                  <a:srgbClr val="2965AD"/>
                </a:solidFill>
                <a:ea typeface="Calibri" charset="0"/>
                <a:cs typeface="Calibri" charset="0"/>
              </a:endParaRPr>
            </a:p>
          </p:txBody>
        </p:sp>
      </p:grpSp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0317" y="619715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110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70100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en-US" sz="3200" dirty="0" smtClean="0">
                <a:solidFill>
                  <a:srgbClr val="000000"/>
                </a:solidFill>
                <a:ea typeface="Calibri"/>
                <a:cs typeface="Calibri"/>
              </a:rPr>
              <a:t>Face</a:t>
            </a: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-</a:t>
            </a:r>
            <a:r>
              <a:rPr lang="ru-RU" sz="3200" dirty="0" err="1" smtClean="0">
                <a:solidFill>
                  <a:srgbClr val="000000"/>
                </a:solidFill>
                <a:ea typeface="Calibri"/>
                <a:cs typeface="Calibri"/>
              </a:rPr>
              <a:t>трекер</a:t>
            </a:r>
            <a:endParaRPr lang="ru-RU" sz="3200" dirty="0" smtClean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971436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800"/>
              </a:spcBef>
              <a:spcAft>
                <a:spcPct val="0"/>
              </a:spcAft>
              <a:buSzPct val="100000"/>
              <a:defRPr sz="1800"/>
            </a:pPr>
            <a:r>
              <a:rPr lang="ru-RU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Узнавайте клиентов в лицо</a:t>
            </a:r>
            <a:endParaRPr lang="ru-RU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857885"/>
            <a:ext cx="386520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Автоматический подсчет клиентов в магазине или офисе:  </a:t>
            </a:r>
          </a:p>
          <a:p>
            <a:pPr marL="742950" lvl="1" indent="-2857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Courier New" charset="0"/>
              <a:buChar char="o"/>
            </a:pP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общее число клиентов за 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сегодня</a:t>
            </a:r>
          </a:p>
          <a:p>
            <a:pPr marL="742950" lvl="1" indent="-2857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Courier New" charset="0"/>
              <a:buChar char="o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сколько из них новых</a:t>
            </a:r>
          </a:p>
          <a:p>
            <a:pPr marL="742950" lvl="1" indent="-2857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Courier New" charset="0"/>
              <a:buChar char="o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сколько </a:t>
            </a: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вернулись </a:t>
            </a:r>
            <a:endParaRPr lang="en-US" sz="16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Визуальная идентификация каждого клиента (в карточке: </a:t>
            </a:r>
            <a:r>
              <a:rPr lang="ru-RU" sz="16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фио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, число визитов, когда был последний раз)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Автоматический учет информации в </a:t>
            </a:r>
            <a:r>
              <a:rPr lang="en-US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CRM</a:t>
            </a:r>
            <a:endParaRPr lang="ru-RU" sz="16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1" y="5111273"/>
            <a:ext cx="342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ea typeface="Calibri" charset="0"/>
                <a:cs typeface="Calibri" charset="0"/>
              </a:rPr>
              <a:t>Контролируйте «трафик» даже в </a:t>
            </a:r>
            <a:r>
              <a:rPr lang="ru-RU" sz="14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офлайне</a:t>
            </a: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.</a:t>
            </a:r>
            <a:endParaRPr lang="ru-RU" sz="1400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860032" y="1768836"/>
            <a:ext cx="3906685" cy="3820405"/>
            <a:chOff x="5519854" y="1126273"/>
            <a:chExt cx="3278458" cy="3178098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2" cstate="print"/>
            <a:srcRect b="11952"/>
            <a:stretch/>
          </p:blipFill>
          <p:spPr>
            <a:xfrm>
              <a:off x="5575610" y="1168400"/>
              <a:ext cx="3187390" cy="3099819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5519854" y="1126273"/>
              <a:ext cx="3278458" cy="3178098"/>
            </a:xfrm>
            <a:prstGeom prst="rect">
              <a:avLst/>
            </a:prstGeom>
            <a:noFill/>
            <a:ln w="12700">
              <a:solidFill>
                <a:srgbClr val="30C5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200" b="1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0317" y="619715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544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5400" y="4920296"/>
            <a:ext cx="4562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Вероятность </a:t>
            </a:r>
            <a:r>
              <a:rPr lang="ru-RU" sz="1400" dirty="0">
                <a:solidFill>
                  <a:srgbClr val="353535"/>
                </a:solidFill>
                <a:ea typeface="Calibri" charset="0"/>
                <a:cs typeface="Calibri" charset="0"/>
              </a:rPr>
              <a:t>распознавания 70%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42108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Поиск по фото </a:t>
            </a:r>
            <a:r>
              <a:rPr lang="ru-RU" sz="3200" dirty="0" err="1" smtClean="0">
                <a:solidFill>
                  <a:srgbClr val="000000"/>
                </a:solidFill>
                <a:ea typeface="Calibri"/>
                <a:cs typeface="Calibri"/>
              </a:rPr>
              <a:t>Вконтакте</a:t>
            </a:r>
            <a:endParaRPr lang="ru-RU" sz="3200" dirty="0" smtClean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105004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800"/>
              </a:spcBef>
              <a:spcAft>
                <a:spcPct val="0"/>
              </a:spcAft>
              <a:buSzPct val="100000"/>
              <a:defRPr sz="1800"/>
            </a:pPr>
            <a:r>
              <a:rPr lang="ru-RU" sz="14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прямой канал для коммуникации с вашими клиентами</a:t>
            </a:r>
            <a:endParaRPr lang="ru-RU" sz="1400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2058363"/>
            <a:ext cx="43434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Мгновенный поиск по 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300 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000 000 профилей </a:t>
            </a:r>
            <a:r>
              <a:rPr lang="ru-RU" sz="1600" dirty="0" err="1">
                <a:solidFill>
                  <a:srgbClr val="353535"/>
                </a:solidFill>
                <a:ea typeface="Calibri" charset="0"/>
                <a:cs typeface="Calibri" charset="0"/>
              </a:rPr>
              <a:t>ВКонтакте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 </a:t>
            </a:r>
            <a:endParaRPr lang="ru-RU" sz="1600" dirty="0" smtClean="0">
              <a:solidFill>
                <a:srgbClr val="353535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Битрикс24 находит по фотографии профиль клиента </a:t>
            </a:r>
            <a:r>
              <a:rPr lang="ru-RU" sz="1600" dirty="0" err="1" smtClean="0">
                <a:solidFill>
                  <a:srgbClr val="353535"/>
                </a:solidFill>
                <a:ea typeface="Calibri" charset="0"/>
                <a:cs typeface="Calibri" charset="0"/>
              </a:rPr>
              <a:t>Вконтакте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 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и 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связывает его с </a:t>
            </a:r>
            <a:r>
              <a:rPr lang="en-US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CRM</a:t>
            </a:r>
            <a:endParaRPr lang="ru-RU" sz="1600" dirty="0">
              <a:solidFill>
                <a:srgbClr val="353535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Это прямой канал 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для коммуникаций с 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клиентом  например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, 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чтобы пригласить 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всех, кто пришел в офис/магазин/на мероприятие в вашу группу 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ВК</a:t>
            </a:r>
            <a:endParaRPr lang="ru-RU" sz="1600" dirty="0">
              <a:solidFill>
                <a:srgbClr val="353535"/>
              </a:solidFill>
              <a:ea typeface="Calibri" charset="0"/>
              <a:cs typeface="Calibri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0570" y="4842150"/>
            <a:ext cx="538060" cy="531071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5364088" y="1864908"/>
            <a:ext cx="3398912" cy="3580321"/>
            <a:chOff x="5722978" y="1226634"/>
            <a:chExt cx="3131090" cy="312234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722978" y="1226634"/>
              <a:ext cx="3131090" cy="3122342"/>
            </a:xfrm>
            <a:prstGeom prst="rect">
              <a:avLst/>
            </a:prstGeom>
            <a:noFill/>
            <a:ln w="12700">
              <a:solidFill>
                <a:srgbClr val="30C5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200" b="1">
                <a:solidFill>
                  <a:prstClr val="white"/>
                </a:solidFill>
              </a:endParaRPr>
            </a:p>
          </p:txBody>
        </p:sp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3" cstate="print"/>
            <a:srcRect l="22045" t="26028" r="23848" b="24992"/>
            <a:stretch/>
          </p:blipFill>
          <p:spPr>
            <a:xfrm>
              <a:off x="5769032" y="1277423"/>
              <a:ext cx="3040022" cy="3039634"/>
            </a:xfrm>
            <a:prstGeom prst="rect">
              <a:avLst/>
            </a:prstGeom>
          </p:spPr>
        </p:pic>
      </p:grp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0317" y="619715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76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8512" y="584216"/>
            <a:ext cx="892548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Визит-</a:t>
            </a:r>
            <a:r>
              <a:rPr lang="ru-RU" sz="3200" dirty="0" err="1" smtClean="0">
                <a:solidFill>
                  <a:srgbClr val="000000"/>
                </a:solidFill>
                <a:ea typeface="Calibri"/>
                <a:cs typeface="Calibri"/>
              </a:rPr>
              <a:t>трекер</a:t>
            </a:r>
            <a:endParaRPr lang="ru-RU" sz="3200" dirty="0" smtClean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18746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800"/>
              </a:spcBef>
              <a:spcAft>
                <a:spcPct val="0"/>
              </a:spcAft>
              <a:buSzPct val="100000"/>
              <a:defRPr sz="1800"/>
            </a:pPr>
            <a:r>
              <a:rPr lang="ru-RU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Все встречи </a:t>
            </a:r>
            <a:r>
              <a:rPr lang="mr-IN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–</a:t>
            </a:r>
            <a:r>
              <a:rPr lang="ru-RU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 под контролем в </a:t>
            </a:r>
            <a:r>
              <a:rPr lang="en-US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CRM</a:t>
            </a:r>
            <a:endParaRPr lang="ru-RU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2139240"/>
            <a:ext cx="4114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Фиксация каждой встречи в </a:t>
            </a:r>
            <a:r>
              <a:rPr lang="en-US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CRM</a:t>
            </a:r>
            <a:endParaRPr lang="ru-RU" sz="1600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Распознавание по лицу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Автоматическое создание нового контакта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Автоматическая аудиозапись встречи </a:t>
            </a: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(протокол встречи с </a:t>
            </a: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клиентом, протокол заказа)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Настраиваемая карточка дела «Личная встреча»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097" y="4921423"/>
            <a:ext cx="444093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2000" b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1600" dirty="0"/>
              <a:t>В </a:t>
            </a:r>
            <a:r>
              <a:rPr lang="en-US" sz="1600" dirty="0"/>
              <a:t>CRM </a:t>
            </a:r>
            <a:r>
              <a:rPr lang="ru-RU" sz="1600" dirty="0"/>
              <a:t>сохраняется вся история общения с клиентом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 cstate="print"/>
          <a:srcRect b="29259"/>
          <a:stretch/>
        </p:blipFill>
        <p:spPr>
          <a:xfrm>
            <a:off x="4724400" y="1926805"/>
            <a:ext cx="4298953" cy="330239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0317" y="619715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428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8512" y="584216"/>
            <a:ext cx="892548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en-US" sz="3200" dirty="0" smtClean="0">
                <a:solidFill>
                  <a:srgbClr val="000000"/>
                </a:solidFill>
                <a:ea typeface="Calibri"/>
                <a:cs typeface="Calibri"/>
              </a:rPr>
              <a:t>Face-</a:t>
            </a: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карт для </a:t>
            </a:r>
            <a:r>
              <a:rPr lang="ru-RU" sz="3200" dirty="0" err="1" smtClean="0">
                <a:solidFill>
                  <a:srgbClr val="000000"/>
                </a:solidFill>
                <a:ea typeface="Calibri"/>
                <a:cs typeface="Calibri"/>
              </a:rPr>
              <a:t>1С</a:t>
            </a:r>
            <a:endParaRPr lang="ru-RU" sz="3200" dirty="0" smtClean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18746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800"/>
              </a:spcBef>
              <a:spcAft>
                <a:spcPct val="0"/>
              </a:spcAft>
              <a:buSzPct val="100000"/>
              <a:defRPr sz="1800"/>
            </a:pPr>
            <a:r>
              <a:rPr lang="ru-RU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Карты скидок больше не нужны</a:t>
            </a:r>
            <a:endParaRPr lang="ru-RU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4804" y="2005797"/>
            <a:ext cx="411480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>
                <a:ea typeface="Calibri" charset="0"/>
                <a:cs typeface="Calibri" charset="0"/>
              </a:rPr>
              <a:t>Заменяет магнитный терминал для карт скидок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 err="1">
                <a:ea typeface="Calibri" charset="0"/>
                <a:cs typeface="Calibri" charset="0"/>
              </a:rPr>
              <a:t>Face</a:t>
            </a:r>
            <a:r>
              <a:rPr lang="ru-RU" sz="1600" dirty="0">
                <a:ea typeface="Calibri" charset="0"/>
                <a:cs typeface="Calibri" charset="0"/>
              </a:rPr>
              <a:t>-карт распознает клиента по лицу на кассе и показывает его скидку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>
                <a:ea typeface="Calibri" charset="0"/>
                <a:cs typeface="Calibri" charset="0"/>
              </a:rPr>
              <a:t>Если клиента нет в базе, открывает диалог создания новой карты скидок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>
                <a:ea typeface="Calibri" charset="0"/>
                <a:cs typeface="Calibri" charset="0"/>
              </a:rPr>
              <a:t>Работает между всеми вашими </a:t>
            </a:r>
            <a:r>
              <a:rPr lang="ru-RU" sz="1600" dirty="0" err="1">
                <a:ea typeface="Calibri" charset="0"/>
                <a:cs typeface="Calibri" charset="0"/>
              </a:rPr>
              <a:t>1С</a:t>
            </a:r>
            <a:r>
              <a:rPr lang="ru-RU" sz="1600" dirty="0">
                <a:ea typeface="Calibri" charset="0"/>
                <a:cs typeface="Calibri" charset="0"/>
              </a:rPr>
              <a:t> (из </a:t>
            </a:r>
            <a:r>
              <a:rPr lang="ru-RU" sz="1600" dirty="0" err="1">
                <a:ea typeface="Calibri" charset="0"/>
                <a:cs typeface="Calibri" charset="0"/>
              </a:rPr>
              <a:t>1С:УТ</a:t>
            </a:r>
            <a:r>
              <a:rPr lang="ru-RU" sz="1600" dirty="0">
                <a:ea typeface="Calibri" charset="0"/>
                <a:cs typeface="Calibri" charset="0"/>
              </a:rPr>
              <a:t> 10.3, </a:t>
            </a:r>
            <a:r>
              <a:rPr lang="ru-RU" sz="1600" dirty="0" err="1">
                <a:ea typeface="Calibri" charset="0"/>
                <a:cs typeface="Calibri" charset="0"/>
              </a:rPr>
              <a:t>1С:УТ</a:t>
            </a:r>
            <a:r>
              <a:rPr lang="ru-RU" sz="1600" dirty="0">
                <a:ea typeface="Calibri" charset="0"/>
                <a:cs typeface="Calibri" charset="0"/>
              </a:rPr>
              <a:t> </a:t>
            </a:r>
            <a:r>
              <a:rPr lang="ru-RU" sz="1600" dirty="0" err="1">
                <a:ea typeface="Calibri" charset="0"/>
                <a:cs typeface="Calibri" charset="0"/>
              </a:rPr>
              <a:t>11.x</a:t>
            </a:r>
            <a:r>
              <a:rPr lang="ru-RU" sz="1600" dirty="0">
                <a:ea typeface="Calibri" charset="0"/>
                <a:cs typeface="Calibri" charset="0"/>
              </a:rPr>
              <a:t>, </a:t>
            </a:r>
            <a:r>
              <a:rPr lang="ru-RU" sz="1600" dirty="0" err="1">
                <a:ea typeface="Calibri" charset="0"/>
                <a:cs typeface="Calibri" charset="0"/>
              </a:rPr>
              <a:t>1С:УНФ</a:t>
            </a:r>
            <a:r>
              <a:rPr lang="ru-RU" sz="1600" dirty="0">
                <a:ea typeface="Calibri" charset="0"/>
                <a:cs typeface="Calibri" charset="0"/>
              </a:rPr>
              <a:t>, </a:t>
            </a:r>
            <a:r>
              <a:rPr lang="ru-RU" sz="1600" dirty="0" err="1">
                <a:ea typeface="Calibri" charset="0"/>
                <a:cs typeface="Calibri" charset="0"/>
              </a:rPr>
              <a:t>1С:Касса</a:t>
            </a:r>
            <a:r>
              <a:rPr lang="ru-RU" sz="1600" dirty="0">
                <a:ea typeface="Calibri" charset="0"/>
                <a:cs typeface="Calibri" charset="0"/>
              </a:rPr>
              <a:t>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r>
              <a:rPr lang="ru-RU" sz="1600" dirty="0">
                <a:ea typeface="Calibri" charset="0"/>
                <a:cs typeface="Calibri" charset="0"/>
              </a:rPr>
              <a:t>CRM автоматически обогащается данными о клиенте и о продаже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3CCFF"/>
              </a:buClr>
              <a:buFont typeface="Arial" charset="0"/>
              <a:buChar char="•"/>
            </a:pPr>
            <a:endParaRPr lang="ru-RU" sz="1600" dirty="0">
              <a:ea typeface="Calibri" charset="0"/>
              <a:cs typeface="Calibri" charset="0"/>
            </a:endParaRPr>
          </a:p>
        </p:txBody>
      </p: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0317" y="6197152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t="5178" b="5435"/>
          <a:stretch/>
        </p:blipFill>
        <p:spPr>
          <a:xfrm>
            <a:off x="182562" y="2202873"/>
            <a:ext cx="4389438" cy="245225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789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 cstate="print"/>
          <a:srcRect l="18678" r="6609"/>
          <a:stretch/>
        </p:blipFill>
        <p:spPr>
          <a:xfrm>
            <a:off x="0" y="-15238"/>
            <a:ext cx="9144000" cy="68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536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Photogenica_VMP229309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86" r="859"/>
          <a:stretch/>
        </p:blipFill>
        <p:spPr>
          <a:xfrm>
            <a:off x="0" y="1"/>
            <a:ext cx="9144000" cy="6876815"/>
          </a:xfrm>
          <a:prstGeom prst="rect">
            <a:avLst/>
          </a:prstGeom>
        </p:spPr>
      </p:pic>
      <p:pic>
        <p:nvPicPr>
          <p:cNvPr id="7" name="Изображение 6" descr="Снимок экрана 2014-03-13 в 22.18.18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0" t="6403" r="309" b="7169"/>
          <a:stretch/>
        </p:blipFill>
        <p:spPr>
          <a:xfrm>
            <a:off x="1644988" y="2952899"/>
            <a:ext cx="5745715" cy="671368"/>
          </a:xfrm>
          <a:prstGeom prst="roundRect">
            <a:avLst>
              <a:gd name="adj" fmla="val 8704"/>
            </a:avLst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35696" y="3140968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2996952"/>
            <a:ext cx="29087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rPr>
              <a:t>www.bitrix24.ru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095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2192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rgbClr val="F72272"/>
              </a:gs>
              <a:gs pos="16000">
                <a:srgbClr val="FF36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56986" y="2654774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+mn-lt"/>
              </a:rPr>
              <a:t>СПАСИБО ЗА ВНИМАНИЕ!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ВОПРОСЫ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?</a:t>
            </a:r>
          </a:p>
          <a:p>
            <a:pPr algn="ctr"/>
            <a:endParaRPr lang="ru-RU" sz="3200" dirty="0" smtClean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FFFF"/>
                </a:solidFill>
              </a:rPr>
              <a:t>Риман </a:t>
            </a:r>
            <a:r>
              <a:rPr lang="ru-RU" sz="2000" dirty="0" err="1" smtClean="0">
                <a:solidFill>
                  <a:srgbClr val="FFFFFF"/>
                </a:solidFill>
              </a:rPr>
              <a:t>Фатыхов</a:t>
            </a:r>
            <a:endParaRPr lang="ru-RU" sz="20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FFFF"/>
                </a:solidFill>
              </a:rPr>
              <a:t>Технический директор, ЛПТСИСТЕМС</a:t>
            </a:r>
          </a:p>
          <a:p>
            <a:pPr algn="ctr"/>
            <a:endParaRPr lang="ru-RU" sz="3200" dirty="0" smtClean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66886" y="3810000"/>
            <a:ext cx="1981200" cy="0"/>
          </a:xfrm>
          <a:prstGeom prst="line">
            <a:avLst/>
          </a:prstGeom>
          <a:ln w="12700">
            <a:solidFill>
              <a:srgbClr val="FFA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filippov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8275" y="1219200"/>
            <a:ext cx="1187450" cy="7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6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95536" y="1268760"/>
            <a:ext cx="9146110" cy="93721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err="1" smtClean="0">
                <a:latin typeface="Calibri"/>
                <a:cs typeface="Calibri"/>
                <a:sym typeface="Wingdings"/>
              </a:rPr>
              <a:t>Омниканальная</a:t>
            </a:r>
            <a:r>
              <a:rPr lang="ru-RU" sz="3200" dirty="0" smtClean="0">
                <a:latin typeface="Calibri"/>
                <a:cs typeface="Calibri"/>
                <a:sym typeface="Wingdings"/>
              </a:rPr>
              <a:t> </a:t>
            </a:r>
            <a:r>
              <a:rPr lang="en-US" sz="3200" dirty="0" smtClean="0">
                <a:latin typeface="Calibri"/>
                <a:cs typeface="Calibri"/>
                <a:sym typeface="Wingdings"/>
              </a:rPr>
              <a:t>CRM </a:t>
            </a:r>
            <a:r>
              <a:rPr lang="ru-RU" sz="3200" dirty="0" smtClean="0">
                <a:latin typeface="Calibri"/>
                <a:cs typeface="Calibri"/>
                <a:sym typeface="Wingdings"/>
              </a:rPr>
              <a:t>Битрикс24</a:t>
            </a:r>
          </a:p>
          <a:p>
            <a:endParaRPr lang="en-US" sz="3200" b="1" dirty="0">
              <a:latin typeface="Calibri"/>
              <a:cs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662386" y="2115569"/>
            <a:ext cx="4422515" cy="2393271"/>
            <a:chOff x="135757" y="1349207"/>
            <a:chExt cx="4422515" cy="2393270"/>
          </a:xfrm>
        </p:grpSpPr>
        <p:pic>
          <p:nvPicPr>
            <p:cNvPr id="18" name="Изображение 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57" y="1349207"/>
              <a:ext cx="4422515" cy="2393270"/>
            </a:xfrm>
            <a:prstGeom prst="rect">
              <a:avLst/>
            </a:prstGeom>
          </p:spPr>
        </p:pic>
        <p:grpSp>
          <p:nvGrpSpPr>
            <p:cNvPr id="19" name="Группа 18"/>
            <p:cNvGrpSpPr/>
            <p:nvPr/>
          </p:nvGrpSpPr>
          <p:grpSpPr>
            <a:xfrm>
              <a:off x="935502" y="1709274"/>
              <a:ext cx="2857920" cy="1659401"/>
              <a:chOff x="298265" y="1069387"/>
              <a:chExt cx="3442965" cy="2181348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298265" y="1069387"/>
                <a:ext cx="3442965" cy="2181348"/>
                <a:chOff x="279022" y="327106"/>
                <a:chExt cx="4890165" cy="3098246"/>
              </a:xfrm>
            </p:grpSpPr>
            <p:grpSp>
              <p:nvGrpSpPr>
                <p:cNvPr id="22" name="Группа 21"/>
                <p:cNvGrpSpPr/>
                <p:nvPr/>
              </p:nvGrpSpPr>
              <p:grpSpPr>
                <a:xfrm>
                  <a:off x="279022" y="327106"/>
                  <a:ext cx="4877484" cy="2915091"/>
                  <a:chOff x="0" y="0"/>
                  <a:chExt cx="8606024" cy="5143500"/>
                </a:xfrm>
              </p:grpSpPr>
              <p:pic>
                <p:nvPicPr>
                  <p:cNvPr id="24" name="Изображение 20" descr="Снимок экрана 2013-12-01 в 21.18.13.pn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0"/>
                    <a:ext cx="8606024" cy="5143500"/>
                  </a:xfrm>
                  <a:prstGeom prst="rect">
                    <a:avLst/>
                  </a:prstGeom>
                </p:spPr>
              </p:pic>
              <p:pic>
                <p:nvPicPr>
                  <p:cNvPr id="25" name="Изображение 21" descr="Снимок экрана 2013-12-01 в 21.18.29.png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18219" y="487869"/>
                    <a:ext cx="6917437" cy="39723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3" name="Изображение 19" descr="Снимок экрана 2013-12-01 в 21.22.20.png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892" r="965" b="92291"/>
                <a:stretch/>
              </p:blipFill>
              <p:spPr>
                <a:xfrm>
                  <a:off x="284869" y="3198139"/>
                  <a:ext cx="4884318" cy="227213"/>
                </a:xfrm>
                <a:prstGeom prst="rect">
                  <a:avLst/>
                </a:prstGeom>
              </p:spPr>
            </p:pic>
          </p:grpSp>
          <p:sp>
            <p:nvSpPr>
              <p:cNvPr id="21" name="Прямоугольник 20"/>
              <p:cNvSpPr/>
              <p:nvPr/>
            </p:nvSpPr>
            <p:spPr>
              <a:xfrm>
                <a:off x="3285848" y="3008824"/>
                <a:ext cx="375237" cy="2074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libri"/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408446" y="2161082"/>
            <a:ext cx="442798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Быстрый Старт и настройка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CRM</a:t>
            </a:r>
            <a:endParaRPr lang="en-US" sz="1600" b="0" dirty="0" smtClean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Управление </a:t>
            </a:r>
            <a:r>
              <a:rPr lang="ru-RU" sz="1600" b="0" dirty="0" err="1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лидами</a:t>
            </a:r>
            <a:r>
              <a:rPr lang="ru-RU" sz="16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, контактами, сделками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Все каналы коммуникаций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телефония, почта, соцсети, мессенджеры, чаты и др.</a:t>
            </a:r>
            <a:endParaRPr lang="ru-RU" sz="1600" b="0" dirty="0" smtClean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Расширенная 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аналитика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сделок, </a:t>
            </a:r>
            <a:r>
              <a:rPr lang="ru-RU" sz="1600" dirty="0" err="1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мультиворонки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Автоматизация работы менеджеров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Мобильная </a:t>
            </a:r>
            <a:r>
              <a:rPr lang="ru-RU" sz="1600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CRM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Интеграция с </a:t>
            </a:r>
            <a:r>
              <a:rPr lang="ru-RU" sz="1600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1С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и интернет-магазином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Технология распознавания лиц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CRM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незаметно становится частью вашей компании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6" name="Picture 2" descr="C:\Users\filippov\Desktop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dfilatkin\Desktop\screenshot-cp.bitrix.ru 2017-02-16 18-28-1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819"/>
          <a:stretch/>
        </p:blipFill>
        <p:spPr bwMode="auto">
          <a:xfrm>
            <a:off x="5462125" y="2277703"/>
            <a:ext cx="2850509" cy="185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https://www.bitrix24.ru/img/content/features/mobile/mobilecrm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4971" y="2729882"/>
            <a:ext cx="1085643" cy="22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778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7" t="3407" r="24518" b="11860"/>
          <a:stretch/>
        </p:blipFill>
        <p:spPr>
          <a:xfrm>
            <a:off x="-108520" y="0"/>
            <a:ext cx="9252520" cy="68853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8519" y="-16231"/>
            <a:ext cx="9252519" cy="6957392"/>
          </a:xfrm>
          <a:prstGeom prst="rect">
            <a:avLst/>
          </a:prstGeom>
          <a:solidFill>
            <a:srgbClr val="141414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оцесс 2"/>
          <p:cNvSpPr/>
          <p:nvPr/>
        </p:nvSpPr>
        <p:spPr>
          <a:xfrm>
            <a:off x="0" y="1524254"/>
            <a:ext cx="5670398" cy="3876422"/>
          </a:xfrm>
          <a:prstGeom prst="flowChartProcess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18088" y="1484784"/>
            <a:ext cx="5092304" cy="3716400"/>
          </a:xfrm>
          <a:prstGeom prst="rect">
            <a:avLst/>
          </a:prstGeom>
          <a:noFill/>
        </p:spPr>
        <p:txBody>
          <a:bodyPr wrap="square" lIns="68541" tIns="34289" rIns="68541" bIns="34289" rtlCol="0">
            <a:spAutoFit/>
          </a:bodyPr>
          <a:lstStyle/>
          <a:p>
            <a:pPr defTabSz="679833">
              <a:lnSpc>
                <a:spcPct val="15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CRM </a:t>
            </a:r>
            <a: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 </a:t>
            </a:r>
            <a:r>
              <a:rPr lang="ru-RU" sz="2400" b="1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Битрикс24</a:t>
            </a:r>
            <a:endParaRPr lang="en-US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285351" indent="-285351" defTabSz="679833">
              <a:spcBef>
                <a:spcPts val="600"/>
              </a:spcBef>
              <a:buClr>
                <a:srgbClr val="00B0F0"/>
              </a:buClr>
              <a:buFont typeface="Arial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Избавляет сотрудников от выполнения рутинной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работы</a:t>
            </a:r>
          </a:p>
          <a:p>
            <a:pPr marL="285351" indent="-285351" defTabSz="679833">
              <a:spcBef>
                <a:spcPts val="600"/>
              </a:spcBef>
              <a:buClr>
                <a:srgbClr val="00B0F0"/>
              </a:buClr>
              <a:buFont typeface="Arial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Даёт подсказки сотрудникам, что нужно делать по каждой сделке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285351" indent="-285351" defTabSz="679833">
              <a:spcBef>
                <a:spcPts val="600"/>
              </a:spcBef>
              <a:buClr>
                <a:srgbClr val="00B0F0"/>
              </a:buClr>
              <a:buFont typeface="Arial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Упрощает поиск нужной информации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по базе данных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285351" indent="-285351" defTabSz="679833">
              <a:spcBef>
                <a:spcPts val="600"/>
              </a:spcBef>
              <a:buClr>
                <a:srgbClr val="00B0F0"/>
              </a:buClr>
              <a:buFont typeface="Arial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Автоматически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ставит задачи 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сотрудникам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компании, отправляет 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письма клиентам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и запускает рекламу согласно 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настроенным бизнес процессам</a:t>
            </a:r>
          </a:p>
          <a:p>
            <a:pPr marL="285351" indent="-285351" defTabSz="679833">
              <a:spcBef>
                <a:spcPts val="600"/>
              </a:spcBef>
              <a:buClr>
                <a:srgbClr val="00B0F0"/>
              </a:buClr>
              <a:buFont typeface="Arial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Выполняет отчёты, облегчающие анализ и контроль работы компании</a:t>
            </a:r>
          </a:p>
        </p:txBody>
      </p:sp>
      <p:pic>
        <p:nvPicPr>
          <p:cNvPr id="7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38132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701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2" descr="PHA0010578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80" t="6151" r="11707" b="9281"/>
          <a:stretch/>
        </p:blipFill>
        <p:spPr>
          <a:xfrm>
            <a:off x="-13734" y="0"/>
            <a:ext cx="915773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3734" y="0"/>
            <a:ext cx="9157734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C:\Users\filippov\Desktop\Untitled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" y="2722994"/>
            <a:ext cx="9143999" cy="1412015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bg1"/>
                </a:solidFill>
                <a:latin typeface="Calibri"/>
                <a:cs typeface="Calibri"/>
              </a:rPr>
              <a:t>Максимальное количество клиентов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Calibri"/>
                <a:cs typeface="Calibri"/>
              </a:rPr>
              <a:t>Повышаем конверсию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72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азвание 1"/>
          <p:cNvSpPr txBox="1">
            <a:spLocks/>
          </p:cNvSpPr>
          <p:nvPr/>
        </p:nvSpPr>
        <p:spPr bwMode="auto">
          <a:xfrm>
            <a:off x="1219200" y="2438400"/>
            <a:ext cx="868680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/>
                <a:cs typeface="Calibri"/>
              </a:rPr>
              <a:t>Конверсия </a:t>
            </a:r>
          </a:p>
          <a:p>
            <a:pPr algn="l"/>
            <a:r>
              <a:rPr lang="ru-RU" sz="3200" b="0" dirty="0" smtClean="0">
                <a:solidFill>
                  <a:schemeClr val="tx1"/>
                </a:solidFill>
                <a:latin typeface="Calibri"/>
                <a:cs typeface="Calibri"/>
              </a:rPr>
              <a:t>ключевой показатель</a:t>
            </a:r>
          </a:p>
          <a:p>
            <a:pPr algn="l"/>
            <a:r>
              <a:rPr lang="ru-RU" sz="3200" b="0" dirty="0">
                <a:solidFill>
                  <a:schemeClr val="tx1"/>
                </a:solidFill>
                <a:latin typeface="Calibri"/>
                <a:cs typeface="Calibri"/>
              </a:rPr>
              <a:t>п</a:t>
            </a:r>
            <a:r>
              <a:rPr lang="ru-RU" sz="3200" b="0" dirty="0" smtClean="0">
                <a:solidFill>
                  <a:schemeClr val="tx1"/>
                </a:solidFill>
                <a:latin typeface="Calibri"/>
                <a:cs typeface="Calibri"/>
              </a:rPr>
              <a:t>рибыльности и конкурентоспособности</a:t>
            </a:r>
          </a:p>
        </p:txBody>
      </p:sp>
      <p:sp>
        <p:nvSpPr>
          <p:cNvPr id="2" name="Двойные фигурные скобки 1"/>
          <p:cNvSpPr/>
          <p:nvPr/>
        </p:nvSpPr>
        <p:spPr bwMode="auto">
          <a:xfrm>
            <a:off x="833549" y="2819400"/>
            <a:ext cx="7933394" cy="1295400"/>
          </a:xfrm>
          <a:prstGeom prst="bracePai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01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9995</TotalTime>
  <Words>2056</Words>
  <Application>Microsoft Office PowerPoint</Application>
  <PresentationFormat>Экран (4:3)</PresentationFormat>
  <Paragraphs>383</Paragraphs>
  <Slides>57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57</vt:i4>
      </vt:variant>
    </vt:vector>
  </HeadingPairs>
  <TitlesOfParts>
    <vt:vector size="59" baseType="lpstr">
      <vt:lpstr>Тема Office</vt:lpstr>
      <vt:lpstr>Default Design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Воловенко</dc:creator>
  <cp:lastModifiedBy>dinara</cp:lastModifiedBy>
  <cp:revision>378</cp:revision>
  <dcterms:created xsi:type="dcterms:W3CDTF">2012-04-16T14:45:46Z</dcterms:created>
  <dcterms:modified xsi:type="dcterms:W3CDTF">2017-10-24T10:26:58Z</dcterms:modified>
</cp:coreProperties>
</file>